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615" r:id="rId6"/>
    <p:sldId id="282" r:id="rId7"/>
    <p:sldId id="328" r:id="rId8"/>
    <p:sldId id="327" r:id="rId9"/>
    <p:sldId id="326" r:id="rId10"/>
    <p:sldId id="2607" r:id="rId11"/>
    <p:sldId id="4475" r:id="rId12"/>
    <p:sldId id="264" r:id="rId13"/>
    <p:sldId id="329" r:id="rId14"/>
    <p:sldId id="4473" r:id="rId15"/>
    <p:sldId id="748" r:id="rId16"/>
    <p:sldId id="4474" r:id="rId17"/>
    <p:sldId id="2633" r:id="rId18"/>
    <p:sldId id="258" r:id="rId19"/>
    <p:sldId id="752" r:id="rId20"/>
    <p:sldId id="759" r:id="rId21"/>
    <p:sldId id="761" r:id="rId22"/>
    <p:sldId id="762" r:id="rId23"/>
    <p:sldId id="260" r:id="rId24"/>
    <p:sldId id="755" r:id="rId25"/>
    <p:sldId id="756" r:id="rId26"/>
    <p:sldId id="757" r:id="rId27"/>
    <p:sldId id="750" r:id="rId28"/>
    <p:sldId id="760" r:id="rId29"/>
    <p:sldId id="753" r:id="rId30"/>
    <p:sldId id="754" r:id="rId31"/>
    <p:sldId id="44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3" d="100"/>
          <a:sy n="93" d="100"/>
        </p:scale>
        <p:origin x="72" y="246"/>
      </p:cViewPr>
      <p:guideLst/>
    </p:cSldViewPr>
  </p:slideViewPr>
  <p:notesTextViewPr>
    <p:cViewPr>
      <p:scale>
        <a:sx n="1" d="1"/>
        <a:sy n="1" d="1"/>
      </p:scale>
      <p:origin x="0" y="0"/>
    </p:cViewPr>
  </p:notesTextViewPr>
  <p:sorterViewPr>
    <p:cViewPr>
      <p:scale>
        <a:sx n="100" d="100"/>
        <a:sy n="100" d="100"/>
      </p:scale>
      <p:origin x="0" y="-120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C662DDBC-92F4-4ADD-AC72-72B1A75270C9}" type="doc">
      <dgm:prSet loTypeId="urn:microsoft.com/office/officeart/2018/2/layout/IconCircleList" loCatId="icon" qsTypeId="urn:microsoft.com/office/officeart/2005/8/quickstyle/simple4" qsCatId="simple" csTypeId="urn:microsoft.com/office/officeart/2018/5/colors/Iconchunking_coloredtext_accent0_3" csCatId="mainScheme" phldr="1"/>
      <dgm:spPr/>
      <dgm:t>
        <a:bodyPr/>
        <a:lstStyle/>
        <a:p>
          <a:endParaRPr lang="en-US"/>
        </a:p>
      </dgm:t>
    </dgm:pt>
    <dgm:pt modelId="{8388365A-0062-4578-B887-A0EAE0210CBF}">
      <dgm:prSet custT="1"/>
      <dgm:spPr/>
      <dgm:t>
        <a:bodyPr/>
        <a:lstStyle/>
        <a:p>
          <a:r>
            <a:rPr lang="en-US" sz="2400" dirty="0"/>
            <a:t>… is a regenerative economic system which focuses on transitioning from ‘take-make-dispose’ models to ‘</a:t>
          </a:r>
          <a:r>
            <a:rPr lang="en-US" sz="2400" u="sng" dirty="0"/>
            <a:t>take-make-use-regenerate’ </a:t>
          </a:r>
          <a:r>
            <a:rPr lang="en-US" sz="2400" dirty="0"/>
            <a:t>resource models. </a:t>
          </a:r>
        </a:p>
      </dgm:t>
    </dgm:pt>
    <dgm:pt modelId="{77A491AC-1847-4D5B-BF00-286337EC3C72}" type="parTrans" cxnId="{D9516AE0-CD5E-4892-9FE9-A9CAAF5B3309}">
      <dgm:prSet/>
      <dgm:spPr/>
      <dgm:t>
        <a:bodyPr/>
        <a:lstStyle/>
        <a:p>
          <a:endParaRPr lang="en-US"/>
        </a:p>
      </dgm:t>
    </dgm:pt>
    <dgm:pt modelId="{6587CB7F-4E47-48FB-8C5C-3D4E5886129C}" type="sibTrans" cxnId="{D9516AE0-CD5E-4892-9FE9-A9CAAF5B3309}">
      <dgm:prSet/>
      <dgm:spPr/>
      <dgm:t>
        <a:bodyPr/>
        <a:lstStyle/>
        <a:p>
          <a:endParaRPr lang="en-US"/>
        </a:p>
      </dgm:t>
    </dgm:pt>
    <dgm:pt modelId="{76737C71-B166-42A8-9CD3-7399DA30A1BA}">
      <dgm:prSet custT="1"/>
      <dgm:spPr/>
      <dgm:t>
        <a:bodyPr/>
        <a:lstStyle/>
        <a:p>
          <a:r>
            <a:rPr lang="en-US" sz="2400" dirty="0"/>
            <a:t>… it aims to redesign the production and consumption systems. </a:t>
          </a:r>
        </a:p>
      </dgm:t>
    </dgm:pt>
    <dgm:pt modelId="{F9F2A396-5A56-47A1-BA5C-B10868DB355C}" type="parTrans" cxnId="{BAEBE5B6-6893-456C-A0B8-8A018965E535}">
      <dgm:prSet/>
      <dgm:spPr/>
      <dgm:t>
        <a:bodyPr/>
        <a:lstStyle/>
        <a:p>
          <a:endParaRPr lang="en-US"/>
        </a:p>
      </dgm:t>
    </dgm:pt>
    <dgm:pt modelId="{13CA12D8-99EC-4BCC-B9AB-40A456CA0216}" type="sibTrans" cxnId="{BAEBE5B6-6893-456C-A0B8-8A018965E535}">
      <dgm:prSet/>
      <dgm:spPr/>
      <dgm:t>
        <a:bodyPr/>
        <a:lstStyle/>
        <a:p>
          <a:endParaRPr lang="en-US"/>
        </a:p>
      </dgm:t>
    </dgm:pt>
    <dgm:pt modelId="{CC1F940B-008B-4EC1-804D-2ED4F8D96A19}">
      <dgm:prSet custT="1"/>
      <dgm:spPr/>
      <dgm:t>
        <a:bodyPr/>
        <a:lstStyle/>
        <a:p>
          <a:r>
            <a:rPr lang="en-US" sz="2400" b="1" dirty="0"/>
            <a:t>… it is a new model for sustainable development and green economies</a:t>
          </a:r>
          <a:r>
            <a:rPr lang="en-US" sz="1600" b="1" dirty="0"/>
            <a:t>.</a:t>
          </a:r>
        </a:p>
      </dgm:t>
    </dgm:pt>
    <dgm:pt modelId="{2BC9C500-2D5E-4C5E-84A1-53A91AB6D3A1}" type="parTrans" cxnId="{85D6F9C6-5784-41AA-8A5D-2294E7F667CD}">
      <dgm:prSet/>
      <dgm:spPr/>
      <dgm:t>
        <a:bodyPr/>
        <a:lstStyle/>
        <a:p>
          <a:endParaRPr lang="en-US"/>
        </a:p>
      </dgm:t>
    </dgm:pt>
    <dgm:pt modelId="{DFC21001-4BD7-4610-AE1D-3B58B53BFFFD}" type="sibTrans" cxnId="{85D6F9C6-5784-41AA-8A5D-2294E7F667CD}">
      <dgm:prSet/>
      <dgm:spPr/>
      <dgm:t>
        <a:bodyPr/>
        <a:lstStyle/>
        <a:p>
          <a:endParaRPr lang="en-US"/>
        </a:p>
      </dgm:t>
    </dgm:pt>
    <dgm:pt modelId="{AF15D93B-42DF-487B-8D6D-AD5A18CB502A}" type="pres">
      <dgm:prSet presAssocID="{C662DDBC-92F4-4ADD-AC72-72B1A75270C9}" presName="root" presStyleCnt="0">
        <dgm:presLayoutVars>
          <dgm:dir/>
          <dgm:resizeHandles val="exact"/>
        </dgm:presLayoutVars>
      </dgm:prSet>
      <dgm:spPr/>
    </dgm:pt>
    <dgm:pt modelId="{89FA10C0-0E05-4A31-BCAF-F0D12E5490DF}" type="pres">
      <dgm:prSet presAssocID="{C662DDBC-92F4-4ADD-AC72-72B1A75270C9}" presName="container" presStyleCnt="0">
        <dgm:presLayoutVars>
          <dgm:dir/>
          <dgm:resizeHandles val="exact"/>
        </dgm:presLayoutVars>
      </dgm:prSet>
      <dgm:spPr/>
    </dgm:pt>
    <dgm:pt modelId="{9555F867-5AE3-4F8B-900E-A176F6C0E12C}" type="pres">
      <dgm:prSet presAssocID="{8388365A-0062-4578-B887-A0EAE0210CBF}" presName="compNode" presStyleCnt="0"/>
      <dgm:spPr/>
    </dgm:pt>
    <dgm:pt modelId="{54429565-4AD1-4341-A660-EAB19B13A72B}" type="pres">
      <dgm:prSet presAssocID="{8388365A-0062-4578-B887-A0EAE0210CBF}" presName="iconBgRect" presStyleLbl="bgShp" presStyleIdx="0" presStyleCnt="3"/>
      <dgm:spPr/>
    </dgm:pt>
    <dgm:pt modelId="{C4695D58-F6E3-46B0-B833-5811D7C38B2C}" type="pres">
      <dgm:prSet presAssocID="{8388365A-0062-4578-B887-A0EAE0210CBF}"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1E1BDF7-AC4F-45C3-8E02-13E7304E0251}" type="pres">
      <dgm:prSet presAssocID="{8388365A-0062-4578-B887-A0EAE0210CBF}" presName="spaceRect" presStyleCnt="0"/>
      <dgm:spPr/>
    </dgm:pt>
    <dgm:pt modelId="{7CB10E46-585C-42D8-A269-13D7FCA91E06}" type="pres">
      <dgm:prSet presAssocID="{8388365A-0062-4578-B887-A0EAE0210CBF}" presName="textRect" presStyleLbl="revTx" presStyleIdx="0" presStyleCnt="3" custScaleX="152470" custLinFactNeighborX="17228" custLinFactNeighborY="-1450">
        <dgm:presLayoutVars>
          <dgm:chMax val="1"/>
          <dgm:chPref val="1"/>
        </dgm:presLayoutVars>
      </dgm:prSet>
      <dgm:spPr/>
    </dgm:pt>
    <dgm:pt modelId="{FD623F14-9976-4994-8296-D6183DE6F871}" type="pres">
      <dgm:prSet presAssocID="{6587CB7F-4E47-48FB-8C5C-3D4E5886129C}" presName="sibTrans" presStyleLbl="sibTrans2D1" presStyleIdx="0" presStyleCnt="0"/>
      <dgm:spPr/>
    </dgm:pt>
    <dgm:pt modelId="{8454B4EA-36E6-424C-9E11-FCAF25A9E9A3}" type="pres">
      <dgm:prSet presAssocID="{76737C71-B166-42A8-9CD3-7399DA30A1BA}" presName="compNode" presStyleCnt="0"/>
      <dgm:spPr/>
    </dgm:pt>
    <dgm:pt modelId="{937D2151-89D1-41BE-9C82-0E3E3B1C3A18}" type="pres">
      <dgm:prSet presAssocID="{76737C71-B166-42A8-9CD3-7399DA30A1BA}" presName="iconBgRect" presStyleLbl="bgShp" presStyleIdx="1" presStyleCnt="3"/>
      <dgm:spPr/>
    </dgm:pt>
    <dgm:pt modelId="{FB1D6967-B502-464F-B11D-B28ABD57A29D}" type="pres">
      <dgm:prSet presAssocID="{76737C71-B166-42A8-9CD3-7399DA30A1BA}"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51AADBB-A45E-460B-B596-36730CEFE51B}" type="pres">
      <dgm:prSet presAssocID="{76737C71-B166-42A8-9CD3-7399DA30A1BA}" presName="spaceRect" presStyleCnt="0"/>
      <dgm:spPr/>
    </dgm:pt>
    <dgm:pt modelId="{AC426E63-0A68-43B9-8B44-52A309DE8110}" type="pres">
      <dgm:prSet presAssocID="{76737C71-B166-42A8-9CD3-7399DA30A1BA}" presName="textRect" presStyleLbl="revTx" presStyleIdx="1" presStyleCnt="3">
        <dgm:presLayoutVars>
          <dgm:chMax val="1"/>
          <dgm:chPref val="1"/>
        </dgm:presLayoutVars>
      </dgm:prSet>
      <dgm:spPr/>
    </dgm:pt>
    <dgm:pt modelId="{2AD93633-9264-4F8A-94AF-EFD3F534FEB2}" type="pres">
      <dgm:prSet presAssocID="{13CA12D8-99EC-4BCC-B9AB-40A456CA0216}" presName="sibTrans" presStyleLbl="sibTrans2D1" presStyleIdx="0" presStyleCnt="0"/>
      <dgm:spPr/>
    </dgm:pt>
    <dgm:pt modelId="{54C22A49-E606-4EBF-BEF3-FB0E1AF1CE78}" type="pres">
      <dgm:prSet presAssocID="{CC1F940B-008B-4EC1-804D-2ED4F8D96A19}" presName="compNode" presStyleCnt="0"/>
      <dgm:spPr/>
    </dgm:pt>
    <dgm:pt modelId="{B7D46C6F-CED4-47C7-8EE9-903F7EBE0E96}" type="pres">
      <dgm:prSet presAssocID="{CC1F940B-008B-4EC1-804D-2ED4F8D96A19}" presName="iconBgRect" presStyleLbl="bgShp" presStyleIdx="2" presStyleCnt="3"/>
      <dgm:spPr/>
    </dgm:pt>
    <dgm:pt modelId="{90918A4B-E5A7-474D-A247-8F80696C7D4B}" type="pres">
      <dgm:prSet presAssocID="{CC1F940B-008B-4EC1-804D-2ED4F8D96A19}"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Europe-Africa"/>
        </a:ext>
      </dgm:extLst>
    </dgm:pt>
    <dgm:pt modelId="{6B2E12E8-0799-42CD-B17D-6B0A329E354C}" type="pres">
      <dgm:prSet presAssocID="{CC1F940B-008B-4EC1-804D-2ED4F8D96A19}" presName="spaceRect" presStyleCnt="0"/>
      <dgm:spPr/>
    </dgm:pt>
    <dgm:pt modelId="{B6951FCB-0941-41D0-A062-CC407702E559}" type="pres">
      <dgm:prSet presAssocID="{CC1F940B-008B-4EC1-804D-2ED4F8D96A19}" presName="textRect" presStyleLbl="revTx" presStyleIdx="2" presStyleCnt="3">
        <dgm:presLayoutVars>
          <dgm:chMax val="1"/>
          <dgm:chPref val="1"/>
        </dgm:presLayoutVars>
      </dgm:prSet>
      <dgm:spPr/>
    </dgm:pt>
  </dgm:ptLst>
  <dgm:cxnLst>
    <dgm:cxn modelId="{513A4D2E-71A7-984E-8C06-703E525A0EE4}" type="presOf" srcId="{76737C71-B166-42A8-9CD3-7399DA30A1BA}" destId="{AC426E63-0A68-43B9-8B44-52A309DE8110}" srcOrd="0" destOrd="0" presId="urn:microsoft.com/office/officeart/2018/2/layout/IconCircleList"/>
    <dgm:cxn modelId="{A373C07E-86D9-BA4A-8281-F3D57AA21F61}" type="presOf" srcId="{8388365A-0062-4578-B887-A0EAE0210CBF}" destId="{7CB10E46-585C-42D8-A269-13D7FCA91E06}" srcOrd="0" destOrd="0" presId="urn:microsoft.com/office/officeart/2018/2/layout/IconCircleList"/>
    <dgm:cxn modelId="{9611398F-F8FF-0A43-9F4E-551E39974B71}" type="presOf" srcId="{CC1F940B-008B-4EC1-804D-2ED4F8D96A19}" destId="{B6951FCB-0941-41D0-A062-CC407702E559}" srcOrd="0" destOrd="0" presId="urn:microsoft.com/office/officeart/2018/2/layout/IconCircleList"/>
    <dgm:cxn modelId="{03381297-6FA7-A448-8375-779D99774D9C}" type="presOf" srcId="{13CA12D8-99EC-4BCC-B9AB-40A456CA0216}" destId="{2AD93633-9264-4F8A-94AF-EFD3F534FEB2}" srcOrd="0" destOrd="0" presId="urn:microsoft.com/office/officeart/2018/2/layout/IconCircleList"/>
    <dgm:cxn modelId="{A06D0A9B-E765-D643-ADE0-95E246C64B26}" type="presOf" srcId="{6587CB7F-4E47-48FB-8C5C-3D4E5886129C}" destId="{FD623F14-9976-4994-8296-D6183DE6F871}" srcOrd="0" destOrd="0" presId="urn:microsoft.com/office/officeart/2018/2/layout/IconCircleList"/>
    <dgm:cxn modelId="{BAEBE5B6-6893-456C-A0B8-8A018965E535}" srcId="{C662DDBC-92F4-4ADD-AC72-72B1A75270C9}" destId="{76737C71-B166-42A8-9CD3-7399DA30A1BA}" srcOrd="1" destOrd="0" parTransId="{F9F2A396-5A56-47A1-BA5C-B10868DB355C}" sibTransId="{13CA12D8-99EC-4BCC-B9AB-40A456CA0216}"/>
    <dgm:cxn modelId="{85D6F9C6-5784-41AA-8A5D-2294E7F667CD}" srcId="{C662DDBC-92F4-4ADD-AC72-72B1A75270C9}" destId="{CC1F940B-008B-4EC1-804D-2ED4F8D96A19}" srcOrd="2" destOrd="0" parTransId="{2BC9C500-2D5E-4C5E-84A1-53A91AB6D3A1}" sibTransId="{DFC21001-4BD7-4610-AE1D-3B58B53BFFFD}"/>
    <dgm:cxn modelId="{D9516AE0-CD5E-4892-9FE9-A9CAAF5B3309}" srcId="{C662DDBC-92F4-4ADD-AC72-72B1A75270C9}" destId="{8388365A-0062-4578-B887-A0EAE0210CBF}" srcOrd="0" destOrd="0" parTransId="{77A491AC-1847-4D5B-BF00-286337EC3C72}" sibTransId="{6587CB7F-4E47-48FB-8C5C-3D4E5886129C}"/>
    <dgm:cxn modelId="{6627FCE0-26AA-EE4A-9E67-E668561DFB46}" type="presOf" srcId="{C662DDBC-92F4-4ADD-AC72-72B1A75270C9}" destId="{AF15D93B-42DF-487B-8D6D-AD5A18CB502A}" srcOrd="0" destOrd="0" presId="urn:microsoft.com/office/officeart/2018/2/layout/IconCircleList"/>
    <dgm:cxn modelId="{7E28EC44-714A-8647-A8E5-9625C77E240C}" type="presParOf" srcId="{AF15D93B-42DF-487B-8D6D-AD5A18CB502A}" destId="{89FA10C0-0E05-4A31-BCAF-F0D12E5490DF}" srcOrd="0" destOrd="0" presId="urn:microsoft.com/office/officeart/2018/2/layout/IconCircleList"/>
    <dgm:cxn modelId="{B54DC82A-8DFE-A242-A82A-5F2407BDB7BA}" type="presParOf" srcId="{89FA10C0-0E05-4A31-BCAF-F0D12E5490DF}" destId="{9555F867-5AE3-4F8B-900E-A176F6C0E12C}" srcOrd="0" destOrd="0" presId="urn:microsoft.com/office/officeart/2018/2/layout/IconCircleList"/>
    <dgm:cxn modelId="{9F64561C-B0B0-A44C-88D0-5D518686BEDA}" type="presParOf" srcId="{9555F867-5AE3-4F8B-900E-A176F6C0E12C}" destId="{54429565-4AD1-4341-A660-EAB19B13A72B}" srcOrd="0" destOrd="0" presId="urn:microsoft.com/office/officeart/2018/2/layout/IconCircleList"/>
    <dgm:cxn modelId="{E213ECF6-8F7C-794B-8FBA-D7A900580FED}" type="presParOf" srcId="{9555F867-5AE3-4F8B-900E-A176F6C0E12C}" destId="{C4695D58-F6E3-46B0-B833-5811D7C38B2C}" srcOrd="1" destOrd="0" presId="urn:microsoft.com/office/officeart/2018/2/layout/IconCircleList"/>
    <dgm:cxn modelId="{C83DDB61-97ED-FF4D-89AE-355E0AD78029}" type="presParOf" srcId="{9555F867-5AE3-4F8B-900E-A176F6C0E12C}" destId="{81E1BDF7-AC4F-45C3-8E02-13E7304E0251}" srcOrd="2" destOrd="0" presId="urn:microsoft.com/office/officeart/2018/2/layout/IconCircleList"/>
    <dgm:cxn modelId="{3B442CAC-DE40-4249-BAD8-5294DFD599F7}" type="presParOf" srcId="{9555F867-5AE3-4F8B-900E-A176F6C0E12C}" destId="{7CB10E46-585C-42D8-A269-13D7FCA91E06}" srcOrd="3" destOrd="0" presId="urn:microsoft.com/office/officeart/2018/2/layout/IconCircleList"/>
    <dgm:cxn modelId="{D0BA7E57-7CE1-5A47-AB4B-71B638FCECC4}" type="presParOf" srcId="{89FA10C0-0E05-4A31-BCAF-F0D12E5490DF}" destId="{FD623F14-9976-4994-8296-D6183DE6F871}" srcOrd="1" destOrd="0" presId="urn:microsoft.com/office/officeart/2018/2/layout/IconCircleList"/>
    <dgm:cxn modelId="{416CCA64-6E23-6040-B59F-82703B98A1B8}" type="presParOf" srcId="{89FA10C0-0E05-4A31-BCAF-F0D12E5490DF}" destId="{8454B4EA-36E6-424C-9E11-FCAF25A9E9A3}" srcOrd="2" destOrd="0" presId="urn:microsoft.com/office/officeart/2018/2/layout/IconCircleList"/>
    <dgm:cxn modelId="{36C58C5F-527C-F843-87E0-BCEBA90823D5}" type="presParOf" srcId="{8454B4EA-36E6-424C-9E11-FCAF25A9E9A3}" destId="{937D2151-89D1-41BE-9C82-0E3E3B1C3A18}" srcOrd="0" destOrd="0" presId="urn:microsoft.com/office/officeart/2018/2/layout/IconCircleList"/>
    <dgm:cxn modelId="{0805E394-3B85-4A48-9B9C-F895F93D0E9F}" type="presParOf" srcId="{8454B4EA-36E6-424C-9E11-FCAF25A9E9A3}" destId="{FB1D6967-B502-464F-B11D-B28ABD57A29D}" srcOrd="1" destOrd="0" presId="urn:microsoft.com/office/officeart/2018/2/layout/IconCircleList"/>
    <dgm:cxn modelId="{F7141B16-E5C1-6241-8F0A-0FB7409DE87E}" type="presParOf" srcId="{8454B4EA-36E6-424C-9E11-FCAF25A9E9A3}" destId="{951AADBB-A45E-460B-B596-36730CEFE51B}" srcOrd="2" destOrd="0" presId="urn:microsoft.com/office/officeart/2018/2/layout/IconCircleList"/>
    <dgm:cxn modelId="{92850717-0749-EE4D-AA48-AEB35364DD84}" type="presParOf" srcId="{8454B4EA-36E6-424C-9E11-FCAF25A9E9A3}" destId="{AC426E63-0A68-43B9-8B44-52A309DE8110}" srcOrd="3" destOrd="0" presId="urn:microsoft.com/office/officeart/2018/2/layout/IconCircleList"/>
    <dgm:cxn modelId="{30A85EAA-869B-B44D-99A9-3C5E69417300}" type="presParOf" srcId="{89FA10C0-0E05-4A31-BCAF-F0D12E5490DF}" destId="{2AD93633-9264-4F8A-94AF-EFD3F534FEB2}" srcOrd="3" destOrd="0" presId="urn:microsoft.com/office/officeart/2018/2/layout/IconCircleList"/>
    <dgm:cxn modelId="{4FD138D1-78D0-E143-B8FC-37339F984910}" type="presParOf" srcId="{89FA10C0-0E05-4A31-BCAF-F0D12E5490DF}" destId="{54C22A49-E606-4EBF-BEF3-FB0E1AF1CE78}" srcOrd="4" destOrd="0" presId="urn:microsoft.com/office/officeart/2018/2/layout/IconCircleList"/>
    <dgm:cxn modelId="{67D71992-E7C5-D745-8D9B-CCC9FE998B52}" type="presParOf" srcId="{54C22A49-E606-4EBF-BEF3-FB0E1AF1CE78}" destId="{B7D46C6F-CED4-47C7-8EE9-903F7EBE0E96}" srcOrd="0" destOrd="0" presId="urn:microsoft.com/office/officeart/2018/2/layout/IconCircleList"/>
    <dgm:cxn modelId="{BCD3C2F3-FB5B-EF41-9616-E081226DA7DB}" type="presParOf" srcId="{54C22A49-E606-4EBF-BEF3-FB0E1AF1CE78}" destId="{90918A4B-E5A7-474D-A247-8F80696C7D4B}" srcOrd="1" destOrd="0" presId="urn:microsoft.com/office/officeart/2018/2/layout/IconCircleList"/>
    <dgm:cxn modelId="{7FD1D6FC-81A0-2A4E-B385-0312998BAEC3}" type="presParOf" srcId="{54C22A49-E606-4EBF-BEF3-FB0E1AF1CE78}" destId="{6B2E12E8-0799-42CD-B17D-6B0A329E354C}" srcOrd="2" destOrd="0" presId="urn:microsoft.com/office/officeart/2018/2/layout/IconCircleList"/>
    <dgm:cxn modelId="{4133F0BA-6DC8-2443-9D24-F5272891CFA8}" type="presParOf" srcId="{54C22A49-E606-4EBF-BEF3-FB0E1AF1CE78}" destId="{B6951FCB-0941-41D0-A062-CC407702E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29565-4AD1-4341-A660-EAB19B13A72B}">
      <dsp:nvSpPr>
        <dsp:cNvPr id="0" name=""/>
        <dsp:cNvSpPr/>
      </dsp:nvSpPr>
      <dsp:spPr>
        <a:xfrm>
          <a:off x="249489" y="1763601"/>
          <a:ext cx="824134" cy="82413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695D58-F6E3-46B0-B833-5811D7C38B2C}">
      <dsp:nvSpPr>
        <dsp:cNvPr id="0" name=""/>
        <dsp:cNvSpPr/>
      </dsp:nvSpPr>
      <dsp:spPr>
        <a:xfrm>
          <a:off x="422557" y="1936669"/>
          <a:ext cx="477998" cy="47799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CB10E46-585C-42D8-A269-13D7FCA91E06}">
      <dsp:nvSpPr>
        <dsp:cNvPr id="0" name=""/>
        <dsp:cNvSpPr/>
      </dsp:nvSpPr>
      <dsp:spPr>
        <a:xfrm>
          <a:off x="1075253" y="1751651"/>
          <a:ext cx="2961886"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 is a regenerative economic system which focuses on transitioning from ‘take-make-dispose’ models to ‘</a:t>
          </a:r>
          <a:r>
            <a:rPr lang="en-US" sz="2400" u="sng" kern="1200" dirty="0"/>
            <a:t>take-make-use-regenerate’ </a:t>
          </a:r>
          <a:r>
            <a:rPr lang="en-US" sz="2400" kern="1200" dirty="0"/>
            <a:t>resource models. </a:t>
          </a:r>
        </a:p>
      </dsp:txBody>
      <dsp:txXfrm>
        <a:off x="1075253" y="1751651"/>
        <a:ext cx="2961886" cy="824134"/>
      </dsp:txXfrm>
    </dsp:sp>
    <dsp:sp modelId="{937D2151-89D1-41BE-9C82-0E3E3B1C3A18}">
      <dsp:nvSpPr>
        <dsp:cNvPr id="0" name=""/>
        <dsp:cNvSpPr/>
      </dsp:nvSpPr>
      <dsp:spPr>
        <a:xfrm>
          <a:off x="4040952" y="1763601"/>
          <a:ext cx="824134" cy="82413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B1D6967-B502-464F-B11D-B28ABD57A29D}">
      <dsp:nvSpPr>
        <dsp:cNvPr id="0" name=""/>
        <dsp:cNvSpPr/>
      </dsp:nvSpPr>
      <dsp:spPr>
        <a:xfrm>
          <a:off x="4214020" y="1936669"/>
          <a:ext cx="477998" cy="47799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C426E63-0A68-43B9-8B44-52A309DE8110}">
      <dsp:nvSpPr>
        <dsp:cNvPr id="0" name=""/>
        <dsp:cNvSpPr/>
      </dsp:nvSpPr>
      <dsp:spPr>
        <a:xfrm>
          <a:off x="5041686" y="1763601"/>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 it aims to redesign the production and consumption systems. </a:t>
          </a:r>
        </a:p>
      </dsp:txBody>
      <dsp:txXfrm>
        <a:off x="5041686" y="1763601"/>
        <a:ext cx="1942602" cy="824134"/>
      </dsp:txXfrm>
    </dsp:sp>
    <dsp:sp modelId="{B7D46C6F-CED4-47C7-8EE9-903F7EBE0E96}">
      <dsp:nvSpPr>
        <dsp:cNvPr id="0" name=""/>
        <dsp:cNvSpPr/>
      </dsp:nvSpPr>
      <dsp:spPr>
        <a:xfrm>
          <a:off x="7322773" y="1763601"/>
          <a:ext cx="824134" cy="824134"/>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0918A4B-E5A7-474D-A247-8F80696C7D4B}">
      <dsp:nvSpPr>
        <dsp:cNvPr id="0" name=""/>
        <dsp:cNvSpPr/>
      </dsp:nvSpPr>
      <dsp:spPr>
        <a:xfrm>
          <a:off x="7495841" y="1936669"/>
          <a:ext cx="477998" cy="47799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6951FCB-0941-41D0-A062-CC407702E559}">
      <dsp:nvSpPr>
        <dsp:cNvPr id="0" name=""/>
        <dsp:cNvSpPr/>
      </dsp:nvSpPr>
      <dsp:spPr>
        <a:xfrm>
          <a:off x="8323508" y="1763601"/>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1" kern="1200" dirty="0"/>
            <a:t>… it is a new model for sustainable development and green economies</a:t>
          </a:r>
          <a:r>
            <a:rPr lang="en-US" sz="1600" b="1" kern="1200" dirty="0"/>
            <a:t>.</a:t>
          </a:r>
        </a:p>
      </dsp:txBody>
      <dsp:txXfrm>
        <a:off x="8323508" y="1763601"/>
        <a:ext cx="1942602" cy="82413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EFB6E-1AF2-4F3B-ADF7-2F05126BDC71}" type="datetimeFigureOut">
              <a:rPr lang="en-IN" smtClean="0"/>
              <a:t>13-05-2023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E9C853-6C79-407D-AAD6-4E2969AC5960}" type="slidenum">
              <a:rPr lang="en-IN" smtClean="0"/>
              <a:t>‹#›</a:t>
            </a:fld>
            <a:endParaRPr lang="en-IN"/>
          </a:p>
        </p:txBody>
      </p:sp>
    </p:spTree>
    <p:extLst>
      <p:ext uri="{BB962C8B-B14F-4D97-AF65-F5344CB8AC3E}">
        <p14:creationId xmlns:p14="http://schemas.microsoft.com/office/powerpoint/2010/main" val="2435439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more than a hundred definitions of the term circular economy . Most of the definitions emphasize reduce, reuse, and recycle activities, and often do not highlight that circular economy requires a systemic shift in the economy and </a:t>
            </a:r>
            <a:r>
              <a:rPr lang="en-GB" dirty="0" err="1"/>
              <a:t>behavioral</a:t>
            </a:r>
            <a:r>
              <a:rPr lang="en-GB" dirty="0"/>
              <a:t> change. </a:t>
            </a:r>
          </a:p>
          <a:p>
            <a:endParaRPr lang="en-GB" dirty="0"/>
          </a:p>
          <a:p>
            <a:r>
              <a:rPr lang="en-GB" dirty="0"/>
              <a:t>The definition by China is more operational while the European Union (EU) definition emphasizes how life cycle thinking spells out the outcomes or benefits. Decoupling is not explicitly stated. </a:t>
            </a:r>
          </a:p>
        </p:txBody>
      </p:sp>
      <p:sp>
        <p:nvSpPr>
          <p:cNvPr id="4" name="Slide Number Placeholder 3"/>
          <p:cNvSpPr>
            <a:spLocks noGrp="1"/>
          </p:cNvSpPr>
          <p:nvPr>
            <p:ph type="sldNum" sz="quarter" idx="5"/>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473895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15000"/>
              </a:lnSpc>
              <a:spcBef>
                <a:spcPts val="1200"/>
              </a:spcBef>
              <a:spcAft>
                <a:spcPts val="800"/>
              </a:spcAft>
              <a:buClrTx/>
              <a:buSzTx/>
              <a:buFontTx/>
              <a:buNone/>
              <a:tabLst/>
              <a:defRPr/>
            </a:pPr>
            <a:r>
              <a:rPr lang="en-IN" sz="1800" dirty="0">
                <a:effectLst/>
                <a:latin typeface="Arial" panose="020B0604020202020204" pitchFamily="34" charset="0"/>
                <a:ea typeface="Calibri" panose="020F0502020204030204" pitchFamily="34" charset="0"/>
                <a:cs typeface="Times New Roman" panose="02020603050405020304" pitchFamily="18" charset="0"/>
              </a:rPr>
              <a:t>life cycle thinking plays a very important role to close the technical and biological flows. Experience has shown that one of the critical pillars is stakeholder consultation and involvement. All stages of life cycle e.g. sourcing of materials, design, production, distribution, consumption, and waste management need to be addressed for a balanced governance. Involving communities and bringing in a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behavior</a:t>
            </a:r>
            <a:r>
              <a:rPr lang="en-IN" sz="1800" dirty="0">
                <a:effectLst/>
                <a:latin typeface="Arial" panose="020B0604020202020204" pitchFamily="34" charset="0"/>
                <a:ea typeface="Calibri" panose="020F0502020204030204" pitchFamily="34" charset="0"/>
                <a:cs typeface="Times New Roman" panose="02020603050405020304" pitchFamily="18" charset="0"/>
              </a:rPr>
              <a:t> change is extremely critical. Figure 11‑2 presents strategies that can be considered for transitioning to circular economy at various stages of the life cycle. Many of these strategies with examples have already been discussed in earlier chapters.</a:t>
            </a:r>
            <a:endParaRPr lang="en-GB" sz="1800" dirty="0">
              <a:effectLst/>
              <a:latin typeface="Arial" panose="020B0604020202020204" pitchFamily="34" charset="0"/>
              <a:ea typeface="Calibri" panose="020F0502020204030204" pitchFamily="34" charset="0"/>
              <a:cs typeface="Times New Roman" panose="02020603050405020304" pitchFamily="18" charset="0"/>
            </a:endParaRPr>
          </a:p>
          <a:p>
            <a:pPr algn="just">
              <a:lnSpc>
                <a:spcPct val="115000"/>
              </a:lnSpc>
              <a:spcBef>
                <a:spcPts val="1200"/>
              </a:spcBef>
              <a:spcAft>
                <a:spcPts val="800"/>
              </a:spcAft>
            </a:pPr>
            <a:endParaRPr lang="en-GB"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FA0038-7055-434C-B6C4-B8C69565C600}" type="slidenum">
              <a:rPr lang="en-US" smtClean="0"/>
              <a:t>14</a:t>
            </a:fld>
            <a:endParaRPr lang="en-US" dirty="0"/>
          </a:p>
        </p:txBody>
      </p:sp>
    </p:spTree>
    <p:extLst>
      <p:ext uri="{BB962C8B-B14F-4D97-AF65-F5344CB8AC3E}">
        <p14:creationId xmlns:p14="http://schemas.microsoft.com/office/powerpoint/2010/main" val="71689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8AAC-B519-B7BA-E67D-5F9CCD3885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4DF1EF-4D08-A487-F9D6-4FB604BD75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B46418-18CF-0DF7-6049-4823489B21FA}"/>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5" name="Footer Placeholder 4">
            <a:extLst>
              <a:ext uri="{FF2B5EF4-FFF2-40B4-BE49-F238E27FC236}">
                <a16:creationId xmlns:a16="http://schemas.microsoft.com/office/drawing/2014/main" id="{EC4D5887-DA00-FA5F-E3F2-1EC7ACE33D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C0E919-55DB-269C-92C3-4C34657E2326}"/>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53251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97F6-AB4D-3A02-8839-504CB849AFB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5B8CE3-9317-B28C-427C-331304C714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1EE093-751C-7692-D715-F793E0B6FE7E}"/>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5" name="Footer Placeholder 4">
            <a:extLst>
              <a:ext uri="{FF2B5EF4-FFF2-40B4-BE49-F238E27FC236}">
                <a16:creationId xmlns:a16="http://schemas.microsoft.com/office/drawing/2014/main" id="{66BE7B49-7F23-724C-A3EA-C05EB23118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ADC4A6-20B0-E945-58CE-1FE0FB75CC8B}"/>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104757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F3841F-16BF-6A72-1EE8-817A203D3A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37822C-F5B2-3B13-293B-181A870C62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B65712-5C03-66F8-6313-DBF86E0598E6}"/>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5" name="Footer Placeholder 4">
            <a:extLst>
              <a:ext uri="{FF2B5EF4-FFF2-40B4-BE49-F238E27FC236}">
                <a16:creationId xmlns:a16="http://schemas.microsoft.com/office/drawing/2014/main" id="{A2B940C3-CD00-C858-C0CF-10A26CCD1D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1E0B8D-1769-7993-0C58-B9FCBBFE2439}"/>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3629701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29600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185C-F24B-BF01-CF4D-792D471F99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33620D-ED04-7928-AB01-801D8169A3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670E80-BD70-7025-424A-5AC8F32014A5}"/>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5" name="Footer Placeholder 4">
            <a:extLst>
              <a:ext uri="{FF2B5EF4-FFF2-40B4-BE49-F238E27FC236}">
                <a16:creationId xmlns:a16="http://schemas.microsoft.com/office/drawing/2014/main" id="{E50C8C3E-86A0-B6EF-A3B6-87E7DA4131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1BFFA3-40F1-4E97-2C98-365890A6231D}"/>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372583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D1E14-C98F-7F11-243C-5F2BA4E265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78014E2-0046-50C0-491C-0C48DFC16F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940A3A-D33A-F1A8-5780-35F5210AF1E8}"/>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5" name="Footer Placeholder 4">
            <a:extLst>
              <a:ext uri="{FF2B5EF4-FFF2-40B4-BE49-F238E27FC236}">
                <a16:creationId xmlns:a16="http://schemas.microsoft.com/office/drawing/2014/main" id="{D37DFE0F-92BD-BE48-4478-C1691D5BF1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82415B-6C14-A160-BBC7-39D0CD5B13AB}"/>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23506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014E-A601-D07A-C1A0-EAB1148836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4CCD9B-96FC-BD47-897B-D19572F593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8B4616-F4D5-92FF-DE87-6644D59F20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D7A08D-1386-F981-314C-07A86B025175}"/>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6" name="Footer Placeholder 5">
            <a:extLst>
              <a:ext uri="{FF2B5EF4-FFF2-40B4-BE49-F238E27FC236}">
                <a16:creationId xmlns:a16="http://schemas.microsoft.com/office/drawing/2014/main" id="{8ED3A54C-6D8C-ECCA-F994-1BF066A954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C4B604-7E65-0005-A127-56C7907DD9CA}"/>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461515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FD41-813B-3ECC-1A2F-EF161D3F88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1C513B-DD54-23B2-6079-63D3BB32B8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38C00-0E7D-4274-11AF-871156A977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56D10B-32B8-98AA-519D-237F63848C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759AE5-3824-754C-20A8-FC700AA447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5548EE-D653-64A7-7B60-E9D065BDA66F}"/>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8" name="Footer Placeholder 7">
            <a:extLst>
              <a:ext uri="{FF2B5EF4-FFF2-40B4-BE49-F238E27FC236}">
                <a16:creationId xmlns:a16="http://schemas.microsoft.com/office/drawing/2014/main" id="{853E0DC6-729D-DDAF-E1D3-C2E584582E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093AE76-2025-63D0-E8AE-EF00895752A3}"/>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341437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E1FB-BB5C-1AE0-2E85-BB4F468F93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3AB16A8-3A58-001F-E0E9-84254A6F1CCD}"/>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4" name="Footer Placeholder 3">
            <a:extLst>
              <a:ext uri="{FF2B5EF4-FFF2-40B4-BE49-F238E27FC236}">
                <a16:creationId xmlns:a16="http://schemas.microsoft.com/office/drawing/2014/main" id="{8EA8A89D-8E80-A022-FB77-4685855DA0C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32938A-B1C9-8341-116D-73D70AE1F522}"/>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95080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A6E99C-1314-E20D-A500-1429A548D324}"/>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3" name="Footer Placeholder 2">
            <a:extLst>
              <a:ext uri="{FF2B5EF4-FFF2-40B4-BE49-F238E27FC236}">
                <a16:creationId xmlns:a16="http://schemas.microsoft.com/office/drawing/2014/main" id="{532E969A-0D93-8B11-0E70-B3A6D3DA3B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5AE270-4BE7-8CCC-C000-A486DEE278C8}"/>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2411379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CBAD-369F-5DC7-F537-6A7305E77C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97CCFA-0881-866C-1A80-AC523D3081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8B3A7D7-7AA8-E539-27F4-9CC66888A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A13A11-43B6-D1B4-8CCA-F225A31E894E}"/>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6" name="Footer Placeholder 5">
            <a:extLst>
              <a:ext uri="{FF2B5EF4-FFF2-40B4-BE49-F238E27FC236}">
                <a16:creationId xmlns:a16="http://schemas.microsoft.com/office/drawing/2014/main" id="{090EEE48-A465-7274-BB76-D70A80094A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927602-411A-D19A-633A-75F5AC9FB8FF}"/>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3692493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D16C-0C8F-0AB9-E207-5418455363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C1A3F2F-8ABF-57A7-B414-EE6E973CF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2E4F214-892C-42A9-613F-60937D39B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1B5101-1857-4DFE-09AB-DEAB822E1217}"/>
              </a:ext>
            </a:extLst>
          </p:cNvPr>
          <p:cNvSpPr>
            <a:spLocks noGrp="1"/>
          </p:cNvSpPr>
          <p:nvPr>
            <p:ph type="dt" sz="half" idx="10"/>
          </p:nvPr>
        </p:nvSpPr>
        <p:spPr/>
        <p:txBody>
          <a:bodyPr/>
          <a:lstStyle/>
          <a:p>
            <a:fld id="{E3AA610D-FF9F-4633-A117-FCBB06267E36}" type="datetimeFigureOut">
              <a:rPr lang="en-IN" smtClean="0"/>
              <a:t>13-05-2023</a:t>
            </a:fld>
            <a:endParaRPr lang="en-IN"/>
          </a:p>
        </p:txBody>
      </p:sp>
      <p:sp>
        <p:nvSpPr>
          <p:cNvPr id="6" name="Footer Placeholder 5">
            <a:extLst>
              <a:ext uri="{FF2B5EF4-FFF2-40B4-BE49-F238E27FC236}">
                <a16:creationId xmlns:a16="http://schemas.microsoft.com/office/drawing/2014/main" id="{157AE040-C95F-3CD8-B825-0268F85A19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581089-E8F9-3169-159E-EFFCB03AF235}"/>
              </a:ext>
            </a:extLst>
          </p:cNvPr>
          <p:cNvSpPr>
            <a:spLocks noGrp="1"/>
          </p:cNvSpPr>
          <p:nvPr>
            <p:ph type="sldNum" sz="quarter" idx="12"/>
          </p:nvPr>
        </p:nvSpPr>
        <p:spPr/>
        <p:txBody>
          <a:bodyPr/>
          <a:lstStyle/>
          <a:p>
            <a:fld id="{7B9D6B53-302B-462A-8B55-998FD56C5F3B}" type="slidenum">
              <a:rPr lang="en-IN" smtClean="0"/>
              <a:t>‹#›</a:t>
            </a:fld>
            <a:endParaRPr lang="en-IN"/>
          </a:p>
        </p:txBody>
      </p:sp>
    </p:spTree>
    <p:extLst>
      <p:ext uri="{BB962C8B-B14F-4D97-AF65-F5344CB8AC3E}">
        <p14:creationId xmlns:p14="http://schemas.microsoft.com/office/powerpoint/2010/main" val="3793246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E147B4-1129-E968-9299-B13B017DBE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D48A75-B796-C6D8-57EE-DADFD8283D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9B42C3-2191-30F5-5012-BB489AD2C3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AA610D-FF9F-4633-A117-FCBB06267E36}" type="datetimeFigureOut">
              <a:rPr lang="en-IN" smtClean="0"/>
              <a:t>13-05-2023</a:t>
            </a:fld>
            <a:endParaRPr lang="en-IN"/>
          </a:p>
        </p:txBody>
      </p:sp>
      <p:sp>
        <p:nvSpPr>
          <p:cNvPr id="5" name="Footer Placeholder 4">
            <a:extLst>
              <a:ext uri="{FF2B5EF4-FFF2-40B4-BE49-F238E27FC236}">
                <a16:creationId xmlns:a16="http://schemas.microsoft.com/office/drawing/2014/main" id="{FE0A953A-AB7B-E1B3-2708-D11C2B1A0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829B90-D801-5879-F696-F9E0D1F0CB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9D6B53-302B-462A-8B55-998FD56C5F3B}" type="slidenum">
              <a:rPr lang="en-IN" smtClean="0"/>
              <a:t>‹#›</a:t>
            </a:fld>
            <a:endParaRPr lang="en-IN"/>
          </a:p>
        </p:txBody>
      </p:sp>
    </p:spTree>
    <p:extLst>
      <p:ext uri="{BB962C8B-B14F-4D97-AF65-F5344CB8AC3E}">
        <p14:creationId xmlns:p14="http://schemas.microsoft.com/office/powerpoint/2010/main" val="476502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ellenmacarthurfoundation.org/circular-economy/what-is-the-circular-economy"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c.europa.eu/research/bioeconomy/pdf/bioeconomycommunicationstrategy_b5_brochure_web.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www.researchgate.net/figure/Relationships-between-Sustainable-Development-Goals-SDGs-in-the-context-of-circular_fig3_344220320/downloa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fi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worldbank.org/en/news/immersive-story/2018/09/20/what-a-waste-an-updated-look-into-the-future-of-solid-waste-manageme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www.greenbiz.com/article/fashions-latest-trend-why-hm-other-big-brands-are-investing-garment-recycling#:~:text=Worldwide%2C%2087%20percent%20of%20material,recycled%20to%20produce%20new%20clothing." TargetMode="External"/><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hyperlink" Target="https://graphics.reuters.com/ENVIRONMENT-PLASTIC/0100B275155/index.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D262D-66D2-EE60-B4C7-110508D6942F}"/>
              </a:ext>
            </a:extLst>
          </p:cNvPr>
          <p:cNvSpPr>
            <a:spLocks noGrp="1"/>
          </p:cNvSpPr>
          <p:nvPr>
            <p:ph type="ctrTitle"/>
          </p:nvPr>
        </p:nvSpPr>
        <p:spPr>
          <a:xfrm>
            <a:off x="7464614" y="1783959"/>
            <a:ext cx="4087306" cy="2889114"/>
          </a:xfrm>
        </p:spPr>
        <p:txBody>
          <a:bodyPr anchor="b">
            <a:normAutofit/>
          </a:bodyPr>
          <a:lstStyle/>
          <a:p>
            <a:pPr algn="l"/>
            <a:r>
              <a:rPr lang="en-US" sz="5400" b="1" dirty="0"/>
              <a:t>Circular Economy for Sustainability</a:t>
            </a:r>
            <a:endParaRPr lang="en-IN" sz="5400" b="1" dirty="0"/>
          </a:p>
        </p:txBody>
      </p:sp>
      <p:sp>
        <p:nvSpPr>
          <p:cNvPr id="3" name="Subtitle 2">
            <a:extLst>
              <a:ext uri="{FF2B5EF4-FFF2-40B4-BE49-F238E27FC236}">
                <a16:creationId xmlns:a16="http://schemas.microsoft.com/office/drawing/2014/main" id="{3C799217-608E-D331-317B-F9E29DACD079}"/>
              </a:ext>
            </a:extLst>
          </p:cNvPr>
          <p:cNvSpPr>
            <a:spLocks noGrp="1"/>
          </p:cNvSpPr>
          <p:nvPr>
            <p:ph type="subTitle" idx="1"/>
          </p:nvPr>
        </p:nvSpPr>
        <p:spPr>
          <a:xfrm>
            <a:off x="7464612" y="4750893"/>
            <a:ext cx="4087305" cy="1845116"/>
          </a:xfrm>
        </p:spPr>
        <p:txBody>
          <a:bodyPr anchor="t">
            <a:normAutofit fontScale="40000" lnSpcReduction="20000"/>
          </a:bodyPr>
          <a:lstStyle/>
          <a:p>
            <a:pPr algn="l"/>
            <a:endParaRPr lang="en-IN" sz="2000" dirty="0"/>
          </a:p>
          <a:p>
            <a:pPr algn="l"/>
            <a:r>
              <a:rPr lang="en-IN" sz="2600" dirty="0"/>
              <a:t>Prasad Modak</a:t>
            </a:r>
          </a:p>
          <a:p>
            <a:pPr algn="l"/>
            <a:r>
              <a:rPr lang="en-IN" sz="2600" dirty="0"/>
              <a:t>Managing Director Environmental Management Centre Pvt Ltd</a:t>
            </a:r>
          </a:p>
          <a:p>
            <a:pPr algn="l"/>
            <a:endParaRPr lang="en-IN" sz="2600" dirty="0"/>
          </a:p>
          <a:p>
            <a:pPr algn="l"/>
            <a:r>
              <a:rPr lang="en-IN" sz="2600" dirty="0"/>
              <a:t>May 13, 2022</a:t>
            </a:r>
          </a:p>
          <a:p>
            <a:pPr algn="l"/>
            <a:endParaRPr lang="en-IN" sz="2600" dirty="0"/>
          </a:p>
          <a:p>
            <a:pPr algn="l"/>
            <a:r>
              <a:rPr lang="en-IN" sz="2800" dirty="0"/>
              <a:t>Delivered at </a:t>
            </a:r>
            <a:r>
              <a:rPr lang="en-US" sz="2800" b="1" i="0" u="none" strike="noStrike" baseline="0" dirty="0"/>
              <a:t>Workshop on Youth Vision for a Circular Economy</a:t>
            </a:r>
            <a:endParaRPr lang="en-IN" sz="28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op view of the city">
            <a:extLst>
              <a:ext uri="{FF2B5EF4-FFF2-40B4-BE49-F238E27FC236}">
                <a16:creationId xmlns:a16="http://schemas.microsoft.com/office/drawing/2014/main" id="{42A4B718-B626-DC53-1946-B4492427B0E8}"/>
              </a:ext>
            </a:extLst>
          </p:cNvPr>
          <p:cNvPicPr>
            <a:picLocks noChangeAspect="1"/>
          </p:cNvPicPr>
          <p:nvPr/>
        </p:nvPicPr>
        <p:blipFill rotWithShape="1">
          <a:blip r:embed="rId2"/>
          <a:srcRect l="13845" r="18002" b="37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169669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062C4-6EB1-4E47-9BBF-8E65EF9FF061}"/>
              </a:ext>
            </a:extLst>
          </p:cNvPr>
          <p:cNvSpPr>
            <a:spLocks noGrp="1"/>
          </p:cNvSpPr>
          <p:nvPr>
            <p:ph idx="1"/>
          </p:nvPr>
        </p:nvSpPr>
        <p:spPr>
          <a:xfrm>
            <a:off x="4170952" y="2231593"/>
            <a:ext cx="7841565" cy="3074057"/>
          </a:xfrm>
        </p:spPr>
        <p:txBody>
          <a:bodyPr>
            <a:normAutofit fontScale="92500"/>
          </a:bodyPr>
          <a:lstStyle/>
          <a:p>
            <a:r>
              <a:rPr lang="en-US" sz="2600" dirty="0">
                <a:latin typeface="Arial" charset="0"/>
                <a:ea typeface="Arial" charset="0"/>
                <a:cs typeface="Arial" charset="0"/>
              </a:rPr>
              <a:t>The "outer circle" –creates a closed loop of materials. More for big businesses </a:t>
            </a:r>
          </a:p>
          <a:p>
            <a:endParaRPr lang="en-US" sz="2600" dirty="0">
              <a:latin typeface="Arial" charset="0"/>
              <a:ea typeface="Arial" charset="0"/>
              <a:cs typeface="Arial" charset="0"/>
            </a:endParaRPr>
          </a:p>
          <a:p>
            <a:r>
              <a:rPr lang="en-US" sz="2600" dirty="0">
                <a:latin typeface="Arial" charset="0"/>
                <a:ea typeface="Arial" charset="0"/>
                <a:cs typeface="Arial" charset="0"/>
              </a:rPr>
              <a:t>The inner circle is people centric, it is for citizens, small companies and community initiatives to reinvent.</a:t>
            </a:r>
          </a:p>
          <a:p>
            <a:endParaRPr lang="en-US" sz="2600" dirty="0">
              <a:latin typeface="Arial" charset="0"/>
              <a:ea typeface="Arial" charset="0"/>
              <a:cs typeface="Arial" charset="0"/>
            </a:endParaRPr>
          </a:p>
          <a:p>
            <a:r>
              <a:rPr lang="en-US" sz="2600" dirty="0">
                <a:latin typeface="Arial" charset="0"/>
                <a:ea typeface="Arial" charset="0"/>
                <a:cs typeface="Arial" charset="0"/>
              </a:rPr>
              <a:t>However, the </a:t>
            </a:r>
            <a:r>
              <a:rPr lang="en-US" sz="2600" dirty="0">
                <a:solidFill>
                  <a:srgbClr val="FF0000"/>
                </a:solidFill>
                <a:latin typeface="Arial" charset="0"/>
                <a:ea typeface="Arial" charset="0"/>
                <a:cs typeface="Arial" charset="0"/>
              </a:rPr>
              <a:t>Bulls Eye </a:t>
            </a:r>
            <a:r>
              <a:rPr lang="en-US" sz="2600" dirty="0">
                <a:latin typeface="Arial" charset="0"/>
                <a:ea typeface="Arial" charset="0"/>
                <a:cs typeface="Arial" charset="0"/>
              </a:rPr>
              <a:t>is the first priority</a:t>
            </a:r>
          </a:p>
          <a:p>
            <a:endParaRPr lang="en-IN" sz="2400" dirty="0">
              <a:latin typeface="Arial" charset="0"/>
              <a:ea typeface="Arial" charset="0"/>
              <a:cs typeface="Arial" charset="0"/>
            </a:endParaRPr>
          </a:p>
          <a:p>
            <a:endParaRPr lang="en-IN" sz="2400" dirty="0">
              <a:latin typeface="Times New Roman" pitchFamily="18" charset="0"/>
              <a:cs typeface="Times New Roman" pitchFamily="18" charset="0"/>
            </a:endParaRPr>
          </a:p>
        </p:txBody>
      </p:sp>
      <p:grpSp>
        <p:nvGrpSpPr>
          <p:cNvPr id="7" name="Group 6"/>
          <p:cNvGrpSpPr/>
          <p:nvPr/>
        </p:nvGrpSpPr>
        <p:grpSpPr>
          <a:xfrm>
            <a:off x="585081" y="1552350"/>
            <a:ext cx="5345005" cy="4670786"/>
            <a:chOff x="1066800" y="2115151"/>
            <a:chExt cx="4226579" cy="3594977"/>
          </a:xfrm>
        </p:grpSpPr>
        <p:sp>
          <p:nvSpPr>
            <p:cNvPr id="9" name="Oval 8">
              <a:extLst>
                <a:ext uri="{FF2B5EF4-FFF2-40B4-BE49-F238E27FC236}">
                  <a16:creationId xmlns:a16="http://schemas.microsoft.com/office/drawing/2014/main" id="{D31C7A62-DA21-4F8B-98B1-B202D9EBCF3D}"/>
                </a:ext>
              </a:extLst>
            </p:cNvPr>
            <p:cNvSpPr/>
            <p:nvPr/>
          </p:nvSpPr>
          <p:spPr>
            <a:xfrm>
              <a:off x="1336955" y="3055621"/>
              <a:ext cx="2427325" cy="2194660"/>
            </a:xfrm>
            <a:prstGeom prst="ellipse">
              <a:avLst/>
            </a:prstGeom>
            <a:gradFill>
              <a:gsLst>
                <a:gs pos="98000">
                  <a:schemeClr val="accent6">
                    <a:lumMod val="60000"/>
                    <a:lumOff val="40000"/>
                  </a:schemeClr>
                </a:gs>
                <a:gs pos="98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4" name="Oval 3">
              <a:extLst>
                <a:ext uri="{FF2B5EF4-FFF2-40B4-BE49-F238E27FC236}">
                  <a16:creationId xmlns:a16="http://schemas.microsoft.com/office/drawing/2014/main" id="{1C20D86E-D21A-4C7F-84FF-09D852286951}"/>
                </a:ext>
              </a:extLst>
            </p:cNvPr>
            <p:cNvSpPr/>
            <p:nvPr/>
          </p:nvSpPr>
          <p:spPr>
            <a:xfrm>
              <a:off x="2093417" y="3703263"/>
              <a:ext cx="914400" cy="91440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47F3423-C9CC-4169-AF34-BE6E7AD92646}"/>
                </a:ext>
              </a:extLst>
            </p:cNvPr>
            <p:cNvSpPr txBox="1"/>
            <p:nvPr/>
          </p:nvSpPr>
          <p:spPr>
            <a:xfrm>
              <a:off x="1066800" y="5402174"/>
              <a:ext cx="2411393" cy="307954"/>
            </a:xfrm>
            <a:prstGeom prst="rect">
              <a:avLst/>
            </a:prstGeom>
            <a:noFill/>
          </p:spPr>
          <p:txBody>
            <a:bodyPr wrap="non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Repair, Refurbish, Reuse</a:t>
              </a:r>
              <a:endParaRPr lang="en-IN" sz="2000" dirty="0">
                <a:solidFill>
                  <a:schemeClr val="accent1">
                    <a:lumMod val="75000"/>
                  </a:schemeClr>
                </a:solidFill>
                <a:latin typeface="Arial" panose="020B0604020202020204" pitchFamily="34" charset="0"/>
                <a:ea typeface="Arial" charset="0"/>
                <a:cs typeface="Arial" panose="020B0604020202020204" pitchFamily="34" charset="0"/>
              </a:endParaRPr>
            </a:p>
          </p:txBody>
        </p:sp>
        <p:sp>
          <p:nvSpPr>
            <p:cNvPr id="6" name="TextBox 5">
              <a:extLst>
                <a:ext uri="{FF2B5EF4-FFF2-40B4-BE49-F238E27FC236}">
                  <a16:creationId xmlns:a16="http://schemas.microsoft.com/office/drawing/2014/main" id="{B8D04331-CB27-4B05-A321-A05D6F52B69C}"/>
                </a:ext>
              </a:extLst>
            </p:cNvPr>
            <p:cNvSpPr txBox="1"/>
            <p:nvPr/>
          </p:nvSpPr>
          <p:spPr>
            <a:xfrm>
              <a:off x="2072003" y="2115151"/>
              <a:ext cx="3221376" cy="307954"/>
            </a:xfrm>
            <a:prstGeom prst="rect">
              <a:avLst/>
            </a:prstGeom>
            <a:noFill/>
          </p:spPr>
          <p:txBody>
            <a:bodyPr wrap="none" rtlCol="0">
              <a:spAutoFit/>
            </a:bodyPr>
            <a:lstStyle/>
            <a:p>
              <a:r>
                <a:rPr lang="en-US" sz="2000" dirty="0">
                  <a:solidFill>
                    <a:schemeClr val="accent1">
                      <a:lumMod val="75000"/>
                    </a:schemeClr>
                  </a:solidFill>
                  <a:latin typeface="Arial" panose="020B0604020202020204" pitchFamily="34" charset="0"/>
                  <a:ea typeface="Arial" charset="0"/>
                  <a:cs typeface="Arial" panose="020B0604020202020204" pitchFamily="34" charset="0"/>
                </a:rPr>
                <a:t>Recycle</a:t>
              </a:r>
              <a:r>
                <a:rPr lang="en-US" sz="2000" dirty="0">
                  <a:solidFill>
                    <a:schemeClr val="accent1">
                      <a:lumMod val="75000"/>
                    </a:schemeClr>
                  </a:solidFill>
                  <a:latin typeface="Arial" panose="020B0604020202020204" pitchFamily="34" charset="0"/>
                  <a:cs typeface="Arial" panose="020B0604020202020204" pitchFamily="34" charset="0"/>
                </a:rPr>
                <a:t>, Recover, Remanufacture</a:t>
              </a:r>
              <a:endParaRPr lang="en-IN" sz="2000" dirty="0">
                <a:solidFill>
                  <a:schemeClr val="accent1">
                    <a:lumMod val="75000"/>
                  </a:schemeClr>
                </a:solidFill>
                <a:latin typeface="Arial" panose="020B0604020202020204" pitchFamily="34" charset="0"/>
                <a:cs typeface="Arial" panose="020B0604020202020204" pitchFamily="34" charset="0"/>
              </a:endParaRPr>
            </a:p>
          </p:txBody>
        </p:sp>
        <p:sp>
          <p:nvSpPr>
            <p:cNvPr id="8" name="Arrow: Right 7">
              <a:extLst>
                <a:ext uri="{FF2B5EF4-FFF2-40B4-BE49-F238E27FC236}">
                  <a16:creationId xmlns:a16="http://schemas.microsoft.com/office/drawing/2014/main" id="{F3822001-3B5D-4B24-8FF7-813071F32119}"/>
                </a:ext>
              </a:extLst>
            </p:cNvPr>
            <p:cNvSpPr/>
            <p:nvPr/>
          </p:nvSpPr>
          <p:spPr>
            <a:xfrm rot="19162149">
              <a:off x="1842516" y="2542514"/>
              <a:ext cx="978408" cy="484632"/>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Right 12">
              <a:extLst>
                <a:ext uri="{FF2B5EF4-FFF2-40B4-BE49-F238E27FC236}">
                  <a16:creationId xmlns:a16="http://schemas.microsoft.com/office/drawing/2014/main" id="{66CD3B4A-6763-4E51-B395-8991D70D3041}"/>
                </a:ext>
              </a:extLst>
            </p:cNvPr>
            <p:cNvSpPr/>
            <p:nvPr/>
          </p:nvSpPr>
          <p:spPr>
            <a:xfrm rot="7863912">
              <a:off x="1437464" y="4635524"/>
              <a:ext cx="952325" cy="497906"/>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Rectangle 1"/>
          <p:cNvSpPr/>
          <p:nvPr/>
        </p:nvSpPr>
        <p:spPr>
          <a:xfrm>
            <a:off x="3039725" y="0"/>
            <a:ext cx="6451317" cy="1200329"/>
          </a:xfrm>
          <a:prstGeom prst="rect">
            <a:avLst/>
          </a:prstGeom>
        </p:spPr>
        <p:txBody>
          <a:bodyPr wrap="none">
            <a:spAutoFit/>
          </a:bodyPr>
          <a:lstStyle/>
          <a:p>
            <a:pPr algn="ctr"/>
            <a:r>
              <a:rPr lang="en-US" sz="3600" b="1" dirty="0">
                <a:latin typeface="Arial" charset="0"/>
                <a:ea typeface="Arial" charset="0"/>
                <a:cs typeface="Arial" charset="0"/>
              </a:rPr>
              <a:t>CE’s Distinguishing Feature </a:t>
            </a:r>
          </a:p>
          <a:p>
            <a:pPr algn="ctr"/>
            <a:r>
              <a:rPr lang="en-US" sz="3600" b="1" dirty="0">
                <a:solidFill>
                  <a:srgbClr val="FF0000"/>
                </a:solidFill>
                <a:latin typeface="Arial" charset="0"/>
                <a:ea typeface="Arial" charset="0"/>
                <a:cs typeface="Arial" charset="0"/>
              </a:rPr>
              <a:t>The Outer and Inner Circles</a:t>
            </a:r>
            <a:endParaRPr lang="en-IN" sz="3600" dirty="0">
              <a:solidFill>
                <a:srgbClr val="FF0000"/>
              </a:solidFill>
              <a:latin typeface="Arial" charset="0"/>
              <a:ea typeface="Arial" charset="0"/>
              <a:cs typeface="Arial" charset="0"/>
            </a:endParaRPr>
          </a:p>
        </p:txBody>
      </p:sp>
      <p:sp>
        <p:nvSpPr>
          <p:cNvPr id="12" name="Arrow: Right 11">
            <a:extLst>
              <a:ext uri="{FF2B5EF4-FFF2-40B4-BE49-F238E27FC236}">
                <a16:creationId xmlns:a16="http://schemas.microsoft.com/office/drawing/2014/main" id="{48287D60-411C-4ED4-8CE8-CAE53D80E3B9}"/>
              </a:ext>
            </a:extLst>
          </p:cNvPr>
          <p:cNvSpPr/>
          <p:nvPr/>
        </p:nvSpPr>
        <p:spPr>
          <a:xfrm rot="12931697">
            <a:off x="2269127" y="4491417"/>
            <a:ext cx="1637649" cy="62966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F62F3C64-FBC8-4397-ACAD-0739E3F570F2}"/>
              </a:ext>
            </a:extLst>
          </p:cNvPr>
          <p:cNvSpPr txBox="1"/>
          <p:nvPr/>
        </p:nvSpPr>
        <p:spPr>
          <a:xfrm>
            <a:off x="3627102" y="5372000"/>
            <a:ext cx="3075073" cy="400110"/>
          </a:xfrm>
          <a:prstGeom prst="rect">
            <a:avLst/>
          </a:prstGeom>
          <a:noFill/>
        </p:spPr>
        <p:txBody>
          <a:bodyPr wrap="none" rtlCol="0">
            <a:spAutoFit/>
          </a:bodyPr>
          <a:lstStyle/>
          <a:p>
            <a:r>
              <a:rPr lang="en-US" sz="2000" dirty="0">
                <a:solidFill>
                  <a:schemeClr val="accent1">
                    <a:lumMod val="75000"/>
                  </a:schemeClr>
                </a:solidFill>
                <a:latin typeface="Arial" panose="020B0604020202020204" pitchFamily="34" charset="0"/>
                <a:ea typeface="Arial" charset="0"/>
                <a:cs typeface="Arial" panose="020B0604020202020204" pitchFamily="34" charset="0"/>
              </a:rPr>
              <a:t>Avoid, Reduce, Redesign</a:t>
            </a:r>
            <a:endParaRPr lang="en-IN" sz="2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9947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ctrTitle"/>
          </p:nvPr>
        </p:nvSpPr>
        <p:spPr>
          <a:xfrm>
            <a:off x="2668529" y="-62621"/>
            <a:ext cx="8542339" cy="685752"/>
          </a:xfrm>
        </p:spPr>
        <p:txBody>
          <a:bodyPr>
            <a:normAutofit/>
          </a:bodyPr>
          <a:lstStyle/>
          <a:p>
            <a:pPr algn="l"/>
            <a:r>
              <a:rPr lang="en-US" sz="3600" b="1" dirty="0">
                <a:latin typeface="Arial" panose="020B0604020202020204" pitchFamily="34" charset="0"/>
                <a:cs typeface="Arial" panose="020B0604020202020204" pitchFamily="34" charset="0"/>
              </a:rPr>
              <a:t>Four Circles of Circular Economy</a:t>
            </a:r>
          </a:p>
        </p:txBody>
      </p:sp>
      <p:sp>
        <p:nvSpPr>
          <p:cNvPr id="4" name="Slide Number Placeholder 3"/>
          <p:cNvSpPr>
            <a:spLocks noGrp="1"/>
          </p:cNvSpPr>
          <p:nvPr>
            <p:ph type="sldNum" sz="quarter" idx="12"/>
          </p:nvPr>
        </p:nvSpPr>
        <p:spPr>
          <a:xfrm>
            <a:off x="4309056" y="6469881"/>
            <a:ext cx="2743200" cy="365125"/>
          </a:xfrm>
        </p:spPr>
        <p:txBody>
          <a:bodyPr/>
          <a:lstStyle/>
          <a:p>
            <a:pPr algn="ctr">
              <a:defRPr/>
            </a:pPr>
            <a:fld id="{113F0D6E-39DB-4CFB-BDDF-E5410B2F80FF}" type="slidenum">
              <a:rPr lang="en-US" altLang="en-US" smtClean="0"/>
              <a:pPr algn="ctr">
                <a:defRPr/>
              </a:pPr>
              <a:t>11</a:t>
            </a:fld>
            <a:endParaRPr lang="en-US" altLang="en-US" dirty="0"/>
          </a:p>
        </p:txBody>
      </p:sp>
      <p:sp>
        <p:nvSpPr>
          <p:cNvPr id="10" name="Oval 9">
            <a:extLst>
              <a:ext uri="{FF2B5EF4-FFF2-40B4-BE49-F238E27FC236}">
                <a16:creationId xmlns:a16="http://schemas.microsoft.com/office/drawing/2014/main" id="{933B0EB2-7A55-4487-B5E9-931AEB81B1FD}"/>
              </a:ext>
            </a:extLst>
          </p:cNvPr>
          <p:cNvSpPr/>
          <p:nvPr/>
        </p:nvSpPr>
        <p:spPr>
          <a:xfrm>
            <a:off x="2703797" y="950109"/>
            <a:ext cx="6350931" cy="590789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896EC6C6-9672-4EB0-9624-A69451918453}"/>
              </a:ext>
            </a:extLst>
          </p:cNvPr>
          <p:cNvSpPr/>
          <p:nvPr/>
        </p:nvSpPr>
        <p:spPr>
          <a:xfrm>
            <a:off x="3383915" y="1469380"/>
            <a:ext cx="5188857" cy="486935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9BCF2765-D8CC-410D-991E-9278DBCA9F7A}"/>
              </a:ext>
            </a:extLst>
          </p:cNvPr>
          <p:cNvSpPr/>
          <p:nvPr/>
        </p:nvSpPr>
        <p:spPr>
          <a:xfrm>
            <a:off x="4559788" y="2615863"/>
            <a:ext cx="2626360" cy="25806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D97E0D7A-DF6C-4920-B500-C8BEB9A8778B}"/>
              </a:ext>
            </a:extLst>
          </p:cNvPr>
          <p:cNvSpPr/>
          <p:nvPr/>
        </p:nvSpPr>
        <p:spPr>
          <a:xfrm>
            <a:off x="5129411" y="3189607"/>
            <a:ext cx="1487121" cy="143315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EBB99FBA-8549-4345-8097-B2A95109CD09}"/>
              </a:ext>
            </a:extLst>
          </p:cNvPr>
          <p:cNvSpPr txBox="1"/>
          <p:nvPr/>
        </p:nvSpPr>
        <p:spPr>
          <a:xfrm>
            <a:off x="8907138" y="1042089"/>
            <a:ext cx="2197793" cy="923330"/>
          </a:xfrm>
          <a:prstGeom prst="rect">
            <a:avLst/>
          </a:prstGeom>
          <a:noFill/>
        </p:spPr>
        <p:txBody>
          <a:bodyPr wrap="square" rtlCol="0">
            <a:spAutoFit/>
          </a:bodyPr>
          <a:lstStyle/>
          <a:p>
            <a:r>
              <a:rPr lang="en-GB" b="1" dirty="0"/>
              <a:t>Cutting down consumption of virgin resources</a:t>
            </a:r>
          </a:p>
        </p:txBody>
      </p:sp>
      <p:sp>
        <p:nvSpPr>
          <p:cNvPr id="15" name="TextBox 14">
            <a:extLst>
              <a:ext uri="{FF2B5EF4-FFF2-40B4-BE49-F238E27FC236}">
                <a16:creationId xmlns:a16="http://schemas.microsoft.com/office/drawing/2014/main" id="{20802D4D-12F3-4F4F-ADE4-34AF4807534E}"/>
              </a:ext>
            </a:extLst>
          </p:cNvPr>
          <p:cNvSpPr txBox="1"/>
          <p:nvPr/>
        </p:nvSpPr>
        <p:spPr>
          <a:xfrm>
            <a:off x="8928426" y="1953062"/>
            <a:ext cx="1930400" cy="646331"/>
          </a:xfrm>
          <a:prstGeom prst="rect">
            <a:avLst/>
          </a:prstGeom>
          <a:noFill/>
        </p:spPr>
        <p:txBody>
          <a:bodyPr wrap="square" rtlCol="0">
            <a:spAutoFit/>
          </a:bodyPr>
          <a:lstStyle/>
          <a:p>
            <a:r>
              <a:rPr lang="en-GB" dirty="0"/>
              <a:t>Refuse , Reduce, Reuse</a:t>
            </a:r>
          </a:p>
        </p:txBody>
      </p:sp>
      <p:sp>
        <p:nvSpPr>
          <p:cNvPr id="16" name="TextBox 15">
            <a:extLst>
              <a:ext uri="{FF2B5EF4-FFF2-40B4-BE49-F238E27FC236}">
                <a16:creationId xmlns:a16="http://schemas.microsoft.com/office/drawing/2014/main" id="{13403FB5-0999-4CB7-8727-2FDAB9F6C847}"/>
              </a:ext>
            </a:extLst>
          </p:cNvPr>
          <p:cNvSpPr txBox="1"/>
          <p:nvPr/>
        </p:nvSpPr>
        <p:spPr>
          <a:xfrm>
            <a:off x="9263375" y="4699689"/>
            <a:ext cx="1595451" cy="646331"/>
          </a:xfrm>
          <a:prstGeom prst="rect">
            <a:avLst/>
          </a:prstGeom>
          <a:noFill/>
        </p:spPr>
        <p:txBody>
          <a:bodyPr wrap="square" rtlCol="0">
            <a:spAutoFit/>
          </a:bodyPr>
          <a:lstStyle/>
          <a:p>
            <a:r>
              <a:rPr lang="en-GB" b="1" dirty="0"/>
              <a:t>Extending product life</a:t>
            </a:r>
          </a:p>
        </p:txBody>
      </p:sp>
      <p:sp>
        <p:nvSpPr>
          <p:cNvPr id="17" name="TextBox 16">
            <a:extLst>
              <a:ext uri="{FF2B5EF4-FFF2-40B4-BE49-F238E27FC236}">
                <a16:creationId xmlns:a16="http://schemas.microsoft.com/office/drawing/2014/main" id="{6CA5B72A-FB53-4F1E-BD7F-85CED9743139}"/>
              </a:ext>
            </a:extLst>
          </p:cNvPr>
          <p:cNvSpPr txBox="1"/>
          <p:nvPr/>
        </p:nvSpPr>
        <p:spPr>
          <a:xfrm>
            <a:off x="9263375" y="5373570"/>
            <a:ext cx="2326640" cy="646331"/>
          </a:xfrm>
          <a:prstGeom prst="rect">
            <a:avLst/>
          </a:prstGeom>
          <a:noFill/>
        </p:spPr>
        <p:txBody>
          <a:bodyPr wrap="square" rtlCol="0">
            <a:spAutoFit/>
          </a:bodyPr>
          <a:lstStyle/>
          <a:p>
            <a:r>
              <a:rPr lang="en-GB" dirty="0"/>
              <a:t>Repair, Refurbish, Renovate </a:t>
            </a:r>
          </a:p>
        </p:txBody>
      </p:sp>
      <p:sp>
        <p:nvSpPr>
          <p:cNvPr id="18" name="TextBox 17">
            <a:extLst>
              <a:ext uri="{FF2B5EF4-FFF2-40B4-BE49-F238E27FC236}">
                <a16:creationId xmlns:a16="http://schemas.microsoft.com/office/drawing/2014/main" id="{9410B94D-5634-46B8-BF37-1B4CDAB1011F}"/>
              </a:ext>
            </a:extLst>
          </p:cNvPr>
          <p:cNvSpPr txBox="1"/>
          <p:nvPr/>
        </p:nvSpPr>
        <p:spPr>
          <a:xfrm>
            <a:off x="397738" y="5463166"/>
            <a:ext cx="3274547" cy="646331"/>
          </a:xfrm>
          <a:prstGeom prst="rect">
            <a:avLst/>
          </a:prstGeom>
          <a:noFill/>
        </p:spPr>
        <p:txBody>
          <a:bodyPr wrap="square" rtlCol="0">
            <a:spAutoFit/>
          </a:bodyPr>
          <a:lstStyle/>
          <a:p>
            <a:r>
              <a:rPr lang="en-GB" dirty="0"/>
              <a:t>Return , Recycle, Recover, Remanufacture</a:t>
            </a:r>
          </a:p>
        </p:txBody>
      </p:sp>
      <p:sp>
        <p:nvSpPr>
          <p:cNvPr id="19" name="TextBox 18">
            <a:extLst>
              <a:ext uri="{FF2B5EF4-FFF2-40B4-BE49-F238E27FC236}">
                <a16:creationId xmlns:a16="http://schemas.microsoft.com/office/drawing/2014/main" id="{814B7F65-9232-49EE-865B-D83C95963D82}"/>
              </a:ext>
            </a:extLst>
          </p:cNvPr>
          <p:cNvSpPr txBox="1"/>
          <p:nvPr/>
        </p:nvSpPr>
        <p:spPr>
          <a:xfrm>
            <a:off x="402147" y="4244311"/>
            <a:ext cx="1638355" cy="1200329"/>
          </a:xfrm>
          <a:prstGeom prst="rect">
            <a:avLst/>
          </a:prstGeom>
          <a:noFill/>
        </p:spPr>
        <p:txBody>
          <a:bodyPr wrap="square" rtlCol="0">
            <a:spAutoFit/>
          </a:bodyPr>
          <a:lstStyle/>
          <a:p>
            <a:r>
              <a:rPr lang="en-GB" b="1" dirty="0"/>
              <a:t>Adding value with tech/ creating green jobs</a:t>
            </a:r>
          </a:p>
        </p:txBody>
      </p:sp>
      <p:sp>
        <p:nvSpPr>
          <p:cNvPr id="20" name="TextBox 19">
            <a:extLst>
              <a:ext uri="{FF2B5EF4-FFF2-40B4-BE49-F238E27FC236}">
                <a16:creationId xmlns:a16="http://schemas.microsoft.com/office/drawing/2014/main" id="{BCB0EBB7-E3E9-4AC3-9450-413C224E0398}"/>
              </a:ext>
            </a:extLst>
          </p:cNvPr>
          <p:cNvSpPr txBox="1"/>
          <p:nvPr/>
        </p:nvSpPr>
        <p:spPr>
          <a:xfrm>
            <a:off x="888115" y="991425"/>
            <a:ext cx="2170559" cy="646331"/>
          </a:xfrm>
          <a:prstGeom prst="rect">
            <a:avLst/>
          </a:prstGeom>
          <a:noFill/>
        </p:spPr>
        <p:txBody>
          <a:bodyPr wrap="square" rtlCol="0">
            <a:spAutoFit/>
          </a:bodyPr>
          <a:lstStyle/>
          <a:p>
            <a:r>
              <a:rPr lang="en-GB" b="1" dirty="0"/>
              <a:t>Transformative with innovation</a:t>
            </a:r>
          </a:p>
        </p:txBody>
      </p:sp>
      <p:sp>
        <p:nvSpPr>
          <p:cNvPr id="21" name="TextBox 20">
            <a:extLst>
              <a:ext uri="{FF2B5EF4-FFF2-40B4-BE49-F238E27FC236}">
                <a16:creationId xmlns:a16="http://schemas.microsoft.com/office/drawing/2014/main" id="{2C871CD3-CA4E-4C75-A816-D5FCCD292ACC}"/>
              </a:ext>
            </a:extLst>
          </p:cNvPr>
          <p:cNvSpPr txBox="1"/>
          <p:nvPr/>
        </p:nvSpPr>
        <p:spPr>
          <a:xfrm>
            <a:off x="888115" y="1517090"/>
            <a:ext cx="2026871" cy="369332"/>
          </a:xfrm>
          <a:prstGeom prst="rect">
            <a:avLst/>
          </a:prstGeom>
          <a:noFill/>
        </p:spPr>
        <p:txBody>
          <a:bodyPr wrap="square" rtlCol="0">
            <a:spAutoFit/>
          </a:bodyPr>
          <a:lstStyle/>
          <a:p>
            <a:r>
              <a:rPr lang="en-GB" dirty="0"/>
              <a:t>Re-Design, Rethink </a:t>
            </a:r>
          </a:p>
        </p:txBody>
      </p:sp>
      <p:cxnSp>
        <p:nvCxnSpPr>
          <p:cNvPr id="22" name="Straight Arrow Connector 21">
            <a:extLst>
              <a:ext uri="{FF2B5EF4-FFF2-40B4-BE49-F238E27FC236}">
                <a16:creationId xmlns:a16="http://schemas.microsoft.com/office/drawing/2014/main" id="{8FD22C40-1AD5-48CC-B48B-395BBE6C6E11}"/>
              </a:ext>
            </a:extLst>
          </p:cNvPr>
          <p:cNvCxnSpPr>
            <a:cxnSpLocks/>
          </p:cNvCxnSpPr>
          <p:nvPr/>
        </p:nvCxnSpPr>
        <p:spPr>
          <a:xfrm flipH="1">
            <a:off x="6080719" y="1945291"/>
            <a:ext cx="2750238" cy="1689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266CDEE-4185-45DF-9239-257FA6D296E2}"/>
              </a:ext>
            </a:extLst>
          </p:cNvPr>
          <p:cNvCxnSpPr>
            <a:cxnSpLocks/>
          </p:cNvCxnSpPr>
          <p:nvPr/>
        </p:nvCxnSpPr>
        <p:spPr>
          <a:xfrm flipH="1" flipV="1">
            <a:off x="6792454" y="3904058"/>
            <a:ext cx="2333041" cy="1118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0D4EFC5E-806C-42C5-B009-92C1E27D6EF3}"/>
              </a:ext>
            </a:extLst>
          </p:cNvPr>
          <p:cNvCxnSpPr>
            <a:cxnSpLocks/>
            <a:stCxn id="19" idx="3"/>
          </p:cNvCxnSpPr>
          <p:nvPr/>
        </p:nvCxnSpPr>
        <p:spPr>
          <a:xfrm flipV="1">
            <a:off x="2040502" y="4004195"/>
            <a:ext cx="1631783" cy="840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72ABE1C9-F6B3-4209-99E2-54254127044C}"/>
              </a:ext>
            </a:extLst>
          </p:cNvPr>
          <p:cNvCxnSpPr>
            <a:cxnSpLocks/>
            <a:stCxn id="21" idx="2"/>
          </p:cNvCxnSpPr>
          <p:nvPr/>
        </p:nvCxnSpPr>
        <p:spPr>
          <a:xfrm>
            <a:off x="1901551" y="1886422"/>
            <a:ext cx="1356137" cy="3794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Title 1">
            <a:extLst>
              <a:ext uri="{FF2B5EF4-FFF2-40B4-BE49-F238E27FC236}">
                <a16:creationId xmlns:a16="http://schemas.microsoft.com/office/drawing/2014/main" id="{CFEA21BE-0CF7-0332-DA81-31F94D63C239}"/>
              </a:ext>
            </a:extLst>
          </p:cNvPr>
          <p:cNvSpPr txBox="1">
            <a:spLocks/>
          </p:cNvSpPr>
          <p:nvPr/>
        </p:nvSpPr>
        <p:spPr>
          <a:xfrm>
            <a:off x="2331898" y="2516392"/>
            <a:ext cx="8542339" cy="685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Arial" panose="020B0604020202020204" pitchFamily="34" charset="0"/>
                <a:cs typeface="Arial" panose="020B0604020202020204" pitchFamily="34" charset="0"/>
              </a:rPr>
              <a:t>Circular Economy </a:t>
            </a:r>
          </a:p>
        </p:txBody>
      </p:sp>
      <p:pic>
        <p:nvPicPr>
          <p:cNvPr id="1028" name="Picture 4" descr="Not equal - Free signs icons">
            <a:extLst>
              <a:ext uri="{FF2B5EF4-FFF2-40B4-BE49-F238E27FC236}">
                <a16:creationId xmlns:a16="http://schemas.microsoft.com/office/drawing/2014/main" id="{03F17ABC-AE6D-B7F8-5962-183B6A3DA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200" y="2664371"/>
            <a:ext cx="585252" cy="58525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B7BBFA7-1BAF-E539-9323-9A9346FA538B}"/>
              </a:ext>
            </a:extLst>
          </p:cNvPr>
          <p:cNvSpPr txBox="1">
            <a:spLocks/>
          </p:cNvSpPr>
          <p:nvPr/>
        </p:nvSpPr>
        <p:spPr>
          <a:xfrm>
            <a:off x="6208124" y="2507078"/>
            <a:ext cx="8542339" cy="685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latin typeface="Arial" panose="020B0604020202020204" pitchFamily="34" charset="0"/>
                <a:cs typeface="Arial" panose="020B0604020202020204" pitchFamily="34" charset="0"/>
              </a:rPr>
              <a:t>Recycling at Project Level</a:t>
            </a:r>
          </a:p>
        </p:txBody>
      </p:sp>
    </p:spTree>
    <p:extLst>
      <p:ext uri="{BB962C8B-B14F-4D97-AF65-F5344CB8AC3E}">
        <p14:creationId xmlns:p14="http://schemas.microsoft.com/office/powerpoint/2010/main" val="418821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F42EB1-ED69-454A-AFDD-4B75B04F292B}"/>
              </a:ext>
            </a:extLst>
          </p:cNvPr>
          <p:cNvSpPr/>
          <p:nvPr/>
        </p:nvSpPr>
        <p:spPr>
          <a:xfrm>
            <a:off x="0" y="6384173"/>
            <a:ext cx="12211665" cy="4738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3"/>
          <p:cNvSpPr txBox="1">
            <a:spLocks/>
          </p:cNvSpPr>
          <p:nvPr/>
        </p:nvSpPr>
        <p:spPr>
          <a:xfrm>
            <a:off x="4709829" y="6486850"/>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altLang="en-US" dirty="0"/>
          </a:p>
        </p:txBody>
      </p:sp>
      <p:pic>
        <p:nvPicPr>
          <p:cNvPr id="28" name="Picture 27"/>
          <p:cNvPicPr>
            <a:picLocks noChangeAspect="1"/>
          </p:cNvPicPr>
          <p:nvPr/>
        </p:nvPicPr>
        <p:blipFill>
          <a:blip r:embed="rId2"/>
          <a:stretch>
            <a:fillRect/>
          </a:stretch>
        </p:blipFill>
        <p:spPr>
          <a:xfrm>
            <a:off x="3447106" y="1631143"/>
            <a:ext cx="5297787" cy="4068563"/>
          </a:xfrm>
          <a:prstGeom prst="rect">
            <a:avLst/>
          </a:prstGeom>
        </p:spPr>
      </p:pic>
      <p:sp>
        <p:nvSpPr>
          <p:cNvPr id="30" name="TextBox 29"/>
          <p:cNvSpPr txBox="1"/>
          <p:nvPr/>
        </p:nvSpPr>
        <p:spPr>
          <a:xfrm>
            <a:off x="8849892" y="1336013"/>
            <a:ext cx="3173374" cy="1631216"/>
          </a:xfrm>
          <a:prstGeom prst="rect">
            <a:avLst/>
          </a:prstGeom>
          <a:solidFill>
            <a:srgbClr val="D9E8F7"/>
          </a:solidFill>
          <a:ln>
            <a:noFill/>
          </a:ln>
        </p:spPr>
        <p:txBody>
          <a:bodyPr wrap="square" rtlCol="0">
            <a:spAutoFit/>
          </a:bodyPr>
          <a:lstStyle/>
          <a:p>
            <a:pPr algn="ctr"/>
            <a:r>
              <a:rPr lang="en-GB" sz="2000" b="1" dirty="0">
                <a:solidFill>
                  <a:srgbClr val="2CB7DD"/>
                </a:solidFill>
                <a:latin typeface="Arial" panose="020B0604020202020204" pitchFamily="34" charset="0"/>
                <a:cs typeface="Arial" panose="020B0604020202020204" pitchFamily="34" charset="0"/>
              </a:rPr>
              <a:t>Circling Longer </a:t>
            </a:r>
            <a:r>
              <a:rPr lang="en-GB" sz="2000" dirty="0">
                <a:solidFill>
                  <a:srgbClr val="2CB7DD"/>
                </a:solidFill>
                <a:latin typeface="Arial" panose="020B0604020202020204" pitchFamily="34" charset="0"/>
                <a:cs typeface="Arial" panose="020B0604020202020204" pitchFamily="34" charset="0"/>
              </a:rPr>
              <a:t>– </a:t>
            </a:r>
            <a:r>
              <a:rPr lang="en-GB" sz="2000" b="1" dirty="0">
                <a:solidFill>
                  <a:srgbClr val="2CB7DD"/>
                </a:solidFill>
                <a:latin typeface="Arial" panose="020B0604020202020204" pitchFamily="34" charset="0"/>
                <a:cs typeface="Arial" panose="020B0604020202020204" pitchFamily="34" charset="0"/>
              </a:rPr>
              <a:t>Maximising the number of consecutive cycles</a:t>
            </a:r>
            <a:r>
              <a:rPr lang="en-GB" sz="2000" dirty="0">
                <a:solidFill>
                  <a:srgbClr val="2CB7DD"/>
                </a:solidFill>
                <a:latin typeface="Arial" panose="020B0604020202020204" pitchFamily="34" charset="0"/>
                <a:cs typeface="Arial" panose="020B0604020202020204" pitchFamily="34" charset="0"/>
              </a:rPr>
              <a:t> </a:t>
            </a:r>
            <a:r>
              <a:rPr lang="en-GB" sz="2000" dirty="0">
                <a:solidFill>
                  <a:schemeClr val="tx1">
                    <a:lumMod val="65000"/>
                    <a:lumOff val="35000"/>
                  </a:schemeClr>
                </a:solidFill>
                <a:latin typeface="Arial" panose="020B0604020202020204" pitchFamily="34" charset="0"/>
                <a:cs typeface="Arial" panose="020B0604020202020204" pitchFamily="34" charset="0"/>
              </a:rPr>
              <a:t>of reuse, to avoid production of a new component</a:t>
            </a:r>
          </a:p>
        </p:txBody>
      </p:sp>
      <p:sp>
        <p:nvSpPr>
          <p:cNvPr id="31" name="TextBox 30"/>
          <p:cNvSpPr txBox="1"/>
          <p:nvPr/>
        </p:nvSpPr>
        <p:spPr>
          <a:xfrm>
            <a:off x="105690" y="3972118"/>
            <a:ext cx="3194756" cy="2246769"/>
          </a:xfrm>
          <a:prstGeom prst="rect">
            <a:avLst/>
          </a:prstGeom>
          <a:solidFill>
            <a:srgbClr val="D9E8F7"/>
          </a:solidFill>
          <a:ln>
            <a:noFill/>
          </a:ln>
        </p:spPr>
        <p:txBody>
          <a:bodyPr wrap="square" rtlCol="0">
            <a:spAutoFit/>
          </a:bodyPr>
          <a:lstStyle/>
          <a:p>
            <a:pPr algn="ctr"/>
            <a:r>
              <a:rPr lang="en-GB" altLang="en-US" sz="2000" b="1" dirty="0">
                <a:solidFill>
                  <a:srgbClr val="2CB7DD"/>
                </a:solidFill>
                <a:latin typeface="Arial" panose="020B0604020202020204" pitchFamily="34" charset="0"/>
                <a:ea typeface="ＭＳ Ｐゴシック" panose="020B0600070205080204" pitchFamily="34" charset="-128"/>
                <a:cs typeface="Arial" panose="020B0604020202020204" pitchFamily="34" charset="0"/>
              </a:rPr>
              <a:t>Cascading– Diversified re-use </a:t>
            </a:r>
            <a:r>
              <a:rPr lang="en-GB" altLang="en-US" sz="2000" dirty="0">
                <a:solidFill>
                  <a:schemeClr val="tx1">
                    <a:lumMod val="65000"/>
                    <a:lumOff val="35000"/>
                  </a:schemeClr>
                </a:solidFill>
                <a:latin typeface="Arial" panose="020B0604020202020204" pitchFamily="34" charset="0"/>
                <a:ea typeface="ＭＳ Ｐゴシック" panose="020B0600070205080204" pitchFamily="34" charset="-128"/>
                <a:cs typeface="Arial" panose="020B0604020202020204" pitchFamily="34" charset="0"/>
              </a:rPr>
              <a:t>across the value chain, substituting previously used virgin materials with existing materials (including symbiosis</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2" name="TextBox 31"/>
          <p:cNvSpPr txBox="1"/>
          <p:nvPr/>
        </p:nvSpPr>
        <p:spPr>
          <a:xfrm>
            <a:off x="8849892" y="4286413"/>
            <a:ext cx="3173374" cy="1938992"/>
          </a:xfrm>
          <a:prstGeom prst="rect">
            <a:avLst/>
          </a:prstGeom>
          <a:solidFill>
            <a:srgbClr val="D9E8F7"/>
          </a:solidFill>
          <a:ln>
            <a:noFill/>
          </a:ln>
        </p:spPr>
        <p:txBody>
          <a:bodyPr wrap="square" rtlCol="0">
            <a:spAutoFit/>
          </a:bodyPr>
          <a:lstStyle/>
          <a:p>
            <a:pPr algn="ctr"/>
            <a:r>
              <a:rPr lang="en-GB" altLang="en-US" sz="2000" b="1" dirty="0">
                <a:solidFill>
                  <a:srgbClr val="2CB7DD"/>
                </a:solidFill>
                <a:latin typeface="Arial" panose="020B0604020202020204" pitchFamily="34" charset="0"/>
                <a:ea typeface="ＭＳ Ｐゴシック" panose="020B0600070205080204" pitchFamily="34" charset="-128"/>
                <a:cs typeface="Arial" panose="020B0604020202020204" pitchFamily="34" charset="0"/>
              </a:rPr>
              <a:t>Pure inputs </a:t>
            </a:r>
            <a:r>
              <a:rPr lang="en-GB" altLang="en-US" sz="2000" dirty="0">
                <a:solidFill>
                  <a:srgbClr val="2CB7DD"/>
                </a:solidFill>
                <a:latin typeface="Arial" panose="020B0604020202020204" pitchFamily="34" charset="0"/>
                <a:ea typeface="ＭＳ Ｐゴシック" panose="020B0600070205080204" pitchFamily="34" charset="-128"/>
                <a:cs typeface="Arial" panose="020B0604020202020204" pitchFamily="34" charset="0"/>
              </a:rPr>
              <a:t>– </a:t>
            </a:r>
            <a:r>
              <a:rPr lang="en-GB" altLang="en-US" sz="2000" b="1" dirty="0">
                <a:solidFill>
                  <a:srgbClr val="2CB7DD"/>
                </a:solidFill>
                <a:latin typeface="Arial" panose="020B0604020202020204" pitchFamily="34" charset="0"/>
                <a:ea typeface="ＭＳ Ｐゴシック" panose="020B0600070205080204" pitchFamily="34" charset="-128"/>
                <a:cs typeface="Arial" panose="020B0604020202020204" pitchFamily="34" charset="0"/>
              </a:rPr>
              <a:t>Avoidance of contaminated materials </a:t>
            </a:r>
            <a:r>
              <a:rPr lang="en-GB" altLang="en-US" sz="2000" dirty="0">
                <a:solidFill>
                  <a:schemeClr val="tx1">
                    <a:lumMod val="65000"/>
                    <a:lumOff val="35000"/>
                  </a:schemeClr>
                </a:solidFill>
                <a:latin typeface="Arial" panose="020B0604020202020204" pitchFamily="34" charset="0"/>
                <a:ea typeface="ＭＳ Ｐゴシック" panose="020B0600070205080204" pitchFamily="34" charset="-128"/>
                <a:cs typeface="Arial" panose="020B0604020202020204" pitchFamily="34" charset="0"/>
              </a:rPr>
              <a:t>to increase collection and re-use efficiency whilst maintaining quality</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 name="TextBox 28"/>
          <p:cNvSpPr txBox="1"/>
          <p:nvPr/>
        </p:nvSpPr>
        <p:spPr>
          <a:xfrm>
            <a:off x="122982" y="1336013"/>
            <a:ext cx="3177464" cy="2246769"/>
          </a:xfrm>
          <a:prstGeom prst="rect">
            <a:avLst/>
          </a:prstGeom>
          <a:solidFill>
            <a:srgbClr val="D9E8F7"/>
          </a:solidFill>
          <a:ln>
            <a:noFill/>
          </a:ln>
        </p:spPr>
        <p:txBody>
          <a:bodyPr wrap="square" rtlCol="0">
            <a:spAutoFit/>
          </a:bodyPr>
          <a:lstStyle/>
          <a:p>
            <a:pPr algn="ctr"/>
            <a:r>
              <a:rPr lang="en-GB" sz="2000" b="1" dirty="0">
                <a:solidFill>
                  <a:srgbClr val="2CB7DD"/>
                </a:solidFill>
                <a:latin typeface="Arial" panose="020B0604020202020204" pitchFamily="34" charset="0"/>
                <a:cs typeface="Arial" panose="020B0604020202020204" pitchFamily="34" charset="0"/>
              </a:rPr>
              <a:t>Inner Circle </a:t>
            </a:r>
            <a:r>
              <a:rPr lang="en-GB" sz="2000" dirty="0">
                <a:solidFill>
                  <a:srgbClr val="2CB7DD"/>
                </a:solidFill>
                <a:latin typeface="Arial" panose="020B0604020202020204" pitchFamily="34" charset="0"/>
                <a:cs typeface="Arial" panose="020B0604020202020204" pitchFamily="34" charset="0"/>
              </a:rPr>
              <a:t>– </a:t>
            </a:r>
            <a:r>
              <a:rPr lang="en-GB" sz="2000" b="1" dirty="0">
                <a:solidFill>
                  <a:srgbClr val="2CB7DD"/>
                </a:solidFill>
                <a:latin typeface="Arial" panose="020B0604020202020204" pitchFamily="34" charset="0"/>
                <a:cs typeface="Arial" panose="020B0604020202020204" pitchFamily="34" charset="0"/>
              </a:rPr>
              <a:t>Minimising comparative materials use</a:t>
            </a:r>
            <a:r>
              <a:rPr lang="en-GB" sz="2000" dirty="0">
                <a:solidFill>
                  <a:prstClr val="black"/>
                </a:solidFill>
                <a:latin typeface="Arial" panose="020B0604020202020204" pitchFamily="34" charset="0"/>
                <a:cs typeface="Arial" panose="020B0604020202020204" pitchFamily="34" charset="0"/>
              </a:rPr>
              <a:t>, </a:t>
            </a:r>
            <a:r>
              <a:rPr lang="en-GB" sz="2000" dirty="0">
                <a:solidFill>
                  <a:schemeClr val="tx1">
                    <a:lumMod val="65000"/>
                    <a:lumOff val="35000"/>
                  </a:schemeClr>
                </a:solidFill>
                <a:latin typeface="Arial" panose="020B0604020202020204" pitchFamily="34" charset="0"/>
                <a:cs typeface="Arial" panose="020B0604020202020204" pitchFamily="34" charset="0"/>
              </a:rPr>
              <a:t>through re-use. The tighter the circle, the less it has to be changed to be returned to use (with higher savings)</a:t>
            </a:r>
          </a:p>
        </p:txBody>
      </p:sp>
      <p:sp>
        <p:nvSpPr>
          <p:cNvPr id="34" name="Title 1"/>
          <p:cNvSpPr txBox="1">
            <a:spLocks/>
          </p:cNvSpPr>
          <p:nvPr/>
        </p:nvSpPr>
        <p:spPr>
          <a:xfrm>
            <a:off x="1476853" y="16829"/>
            <a:ext cx="10546413" cy="770983"/>
          </a:xfrm>
          <a:prstGeom prst="rect">
            <a:avLst/>
          </a:prstGeom>
        </p:spPr>
        <p:txBody>
          <a:bodyPr/>
          <a:lstStyle>
            <a:lvl1pPr algn="l" defTabSz="914400" rtl="0" eaLnBrk="1" latinLnBrk="0" hangingPunct="1">
              <a:lnSpc>
                <a:spcPct val="90000"/>
              </a:lnSpc>
              <a:spcBef>
                <a:spcPct val="0"/>
              </a:spcBef>
              <a:buNone/>
              <a:defRPr lang="en-US" sz="3600" kern="1200" dirty="0">
                <a:solidFill>
                  <a:srgbClr val="00B8DE"/>
                </a:solidFill>
                <a:latin typeface="Arial" panose="020B0604020202020204" pitchFamily="34" charset="0"/>
                <a:ea typeface="+mj-ea"/>
                <a:cs typeface="Arial" panose="020B0604020202020204" pitchFamily="34" charset="0"/>
              </a:defRPr>
            </a:lvl1pPr>
          </a:lstStyle>
          <a:p>
            <a:pPr algn="ctr"/>
            <a:r>
              <a:rPr lang="en-IN" sz="4000" b="1" dirty="0"/>
              <a:t>Circular Economy</a:t>
            </a:r>
          </a:p>
          <a:p>
            <a:pPr algn="ctr"/>
            <a:r>
              <a:rPr lang="en-IN" sz="2800" b="1" dirty="0"/>
              <a:t>A Principle based </a:t>
            </a:r>
            <a:r>
              <a:rPr lang="en-IN" sz="2800" b="1" dirty="0">
                <a:solidFill>
                  <a:srgbClr val="FF0000"/>
                </a:solidFill>
              </a:rPr>
              <a:t>Material Management?</a:t>
            </a:r>
            <a:endParaRPr lang="en-US" sz="2000" b="1" dirty="0">
              <a:solidFill>
                <a:srgbClr val="FF0000"/>
              </a:solidFill>
            </a:endParaRPr>
          </a:p>
        </p:txBody>
      </p:sp>
      <p:sp>
        <p:nvSpPr>
          <p:cNvPr id="14" name="TextBox 13"/>
          <p:cNvSpPr txBox="1"/>
          <p:nvPr/>
        </p:nvSpPr>
        <p:spPr>
          <a:xfrm>
            <a:off x="4755506" y="6096303"/>
            <a:ext cx="3022351" cy="307777"/>
          </a:xfrm>
          <a:prstGeom prst="rect">
            <a:avLst/>
          </a:prstGeom>
          <a:noFill/>
        </p:spPr>
        <p:txBody>
          <a:bodyPr wrap="square" rtlCol="0">
            <a:spAutoFit/>
          </a:bodyPr>
          <a:lstStyle/>
          <a:p>
            <a:r>
              <a:rPr lang="en-US" sz="1400" dirty="0"/>
              <a:t>Source: </a:t>
            </a:r>
            <a:r>
              <a:rPr lang="en-US" sz="1400" dirty="0">
                <a:hlinkClick r:id="rId3"/>
              </a:rPr>
              <a:t>Ellen Macarthur Foundation</a:t>
            </a:r>
            <a:endParaRPr lang="en-US" sz="1400" dirty="0"/>
          </a:p>
        </p:txBody>
      </p:sp>
    </p:spTree>
    <p:extLst>
      <p:ext uri="{BB962C8B-B14F-4D97-AF65-F5344CB8AC3E}">
        <p14:creationId xmlns:p14="http://schemas.microsoft.com/office/powerpoint/2010/main" val="117566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46;p1" descr="Chart&#10;&#10;Description automatically generated">
            <a:extLst>
              <a:ext uri="{FF2B5EF4-FFF2-40B4-BE49-F238E27FC236}">
                <a16:creationId xmlns:a16="http://schemas.microsoft.com/office/drawing/2014/main" id="{70D0EF91-7CA9-4E7B-15CB-8082238D326D}"/>
              </a:ext>
            </a:extLst>
          </p:cNvPr>
          <p:cNvPicPr preferRelativeResize="0"/>
          <p:nvPr/>
        </p:nvPicPr>
        <p:blipFill rotWithShape="1">
          <a:blip r:embed="rId2">
            <a:alphaModFix/>
          </a:blip>
          <a:srcRect/>
          <a:stretch/>
        </p:blipFill>
        <p:spPr>
          <a:xfrm>
            <a:off x="2825751" y="231004"/>
            <a:ext cx="6309156" cy="6395992"/>
          </a:xfrm>
          <a:prstGeom prst="rect">
            <a:avLst/>
          </a:prstGeom>
          <a:noFill/>
          <a:ln>
            <a:noFill/>
          </a:ln>
        </p:spPr>
      </p:pic>
      <p:sp>
        <p:nvSpPr>
          <p:cNvPr id="3" name="Rectangle 2">
            <a:extLst>
              <a:ext uri="{FF2B5EF4-FFF2-40B4-BE49-F238E27FC236}">
                <a16:creationId xmlns:a16="http://schemas.microsoft.com/office/drawing/2014/main" id="{1EC3F374-6F5C-B25C-5989-359D66743134}"/>
              </a:ext>
            </a:extLst>
          </p:cNvPr>
          <p:cNvSpPr/>
          <p:nvPr/>
        </p:nvSpPr>
        <p:spPr>
          <a:xfrm>
            <a:off x="9529068" y="6371994"/>
            <a:ext cx="1721946" cy="276999"/>
          </a:xfrm>
          <a:prstGeom prst="rect">
            <a:avLst/>
          </a:prstGeom>
        </p:spPr>
        <p:txBody>
          <a:bodyPr wrap="none">
            <a:spAutoFit/>
          </a:bodyPr>
          <a:lstStyle/>
          <a:p>
            <a:r>
              <a:rPr lang="en-GB" sz="1200" dirty="0"/>
              <a:t>© Dr. Prasad Modak </a:t>
            </a:r>
          </a:p>
        </p:txBody>
      </p:sp>
      <p:sp>
        <p:nvSpPr>
          <p:cNvPr id="4" name="TextBox 3">
            <a:extLst>
              <a:ext uri="{FF2B5EF4-FFF2-40B4-BE49-F238E27FC236}">
                <a16:creationId xmlns:a16="http://schemas.microsoft.com/office/drawing/2014/main" id="{B5201CB2-952A-5B01-54B9-56BA53EA2DF2}"/>
              </a:ext>
            </a:extLst>
          </p:cNvPr>
          <p:cNvSpPr txBox="1"/>
          <p:nvPr/>
        </p:nvSpPr>
        <p:spPr>
          <a:xfrm>
            <a:off x="5638800" y="2800350"/>
            <a:ext cx="914400"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C3257073-102D-A531-E7D3-42286A4AE1F7}"/>
              </a:ext>
            </a:extLst>
          </p:cNvPr>
          <p:cNvSpPr txBox="1"/>
          <p:nvPr/>
        </p:nvSpPr>
        <p:spPr>
          <a:xfrm>
            <a:off x="9442450" y="2965162"/>
            <a:ext cx="1718740" cy="584775"/>
          </a:xfrm>
          <a:prstGeom prst="rect">
            <a:avLst/>
          </a:prstGeom>
          <a:noFill/>
        </p:spPr>
        <p:txBody>
          <a:bodyPr wrap="none" rtlCol="0">
            <a:spAutoFit/>
          </a:bodyPr>
          <a:lstStyle/>
          <a:p>
            <a:r>
              <a:rPr lang="en-IN" sz="3200" b="1" dirty="0"/>
              <a:t>The 12Rs</a:t>
            </a:r>
          </a:p>
        </p:txBody>
      </p:sp>
    </p:spTree>
    <p:extLst>
      <p:ext uri="{BB962C8B-B14F-4D97-AF65-F5344CB8AC3E}">
        <p14:creationId xmlns:p14="http://schemas.microsoft.com/office/powerpoint/2010/main" val="340805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a:xfrm>
            <a:off x="0" y="0"/>
            <a:ext cx="12192000" cy="878889"/>
          </a:xfrm>
        </p:spPr>
        <p:txBody>
          <a:bodyPr/>
          <a:lstStyle/>
          <a:p>
            <a:pPr algn="ctr"/>
            <a:r>
              <a:rPr lang="en-US" dirty="0"/>
              <a:t> </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335933" y="76200"/>
            <a:ext cx="10718651" cy="1325563"/>
          </a:xfrm>
        </p:spPr>
        <p:txBody>
          <a:bodyPr>
            <a:normAutofit/>
          </a:bodyPr>
          <a:lstStyle/>
          <a:p>
            <a:pPr algn="ctr"/>
            <a:r>
              <a:rPr lang="en-GB" sz="4000" b="1" dirty="0">
                <a:latin typeface="Arial" panose="020B0604020202020204" pitchFamily="34" charset="0"/>
                <a:cs typeface="Arial" panose="020B0604020202020204" pitchFamily="34" charset="0"/>
              </a:rPr>
              <a:t>Circular strategies across life cycle (12Rs) </a:t>
            </a:r>
            <a:br>
              <a:rPr lang="en-GB"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pic>
        <p:nvPicPr>
          <p:cNvPr id="5" name="Picture 4" descr="Figure showing Circular Strategies across Life Cycle">
            <a:extLst>
              <a:ext uri="{FF2B5EF4-FFF2-40B4-BE49-F238E27FC236}">
                <a16:creationId xmlns:a16="http://schemas.microsoft.com/office/drawing/2014/main" id="{3FEDC9D1-07B4-4820-A882-79B7454BFBF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701" y="1013460"/>
            <a:ext cx="7558001" cy="5768340"/>
          </a:xfrm>
          <a:prstGeom prst="rect">
            <a:avLst/>
          </a:prstGeom>
          <a:noFill/>
          <a:ln>
            <a:noFill/>
          </a:ln>
        </p:spPr>
      </p:pic>
      <p:sp>
        <p:nvSpPr>
          <p:cNvPr id="7" name="TextBox 6">
            <a:extLst>
              <a:ext uri="{FF2B5EF4-FFF2-40B4-BE49-F238E27FC236}">
                <a16:creationId xmlns:a16="http://schemas.microsoft.com/office/drawing/2014/main" id="{8C72862A-4FE7-419F-BC39-52BAC8AEAAE5}"/>
              </a:ext>
            </a:extLst>
          </p:cNvPr>
          <p:cNvSpPr txBox="1"/>
          <p:nvPr/>
        </p:nvSpPr>
        <p:spPr>
          <a:xfrm>
            <a:off x="8122920" y="1638300"/>
            <a:ext cx="3870960" cy="4154984"/>
          </a:xfrm>
          <a:prstGeom prst="rect">
            <a:avLst/>
          </a:prstGeom>
          <a:noFill/>
          <a:ln>
            <a:solidFill>
              <a:schemeClr val="accent1"/>
            </a:solidFill>
          </a:ln>
        </p:spPr>
        <p:txBody>
          <a:bodyPr wrap="square">
            <a:spAutoFit/>
          </a:bodyPr>
          <a:lstStyle/>
          <a:p>
            <a:pPr algn="ctr"/>
            <a:r>
              <a:rPr lang="en-GB" sz="2400" dirty="0"/>
              <a:t>All stages of life cycle e.g. sourcing of materials, design, production, distribution, consumption, and waste management need to be addressed for a balanced governance. </a:t>
            </a:r>
          </a:p>
          <a:p>
            <a:pPr algn="ctr"/>
            <a:endParaRPr lang="en-GB" sz="2400" dirty="0"/>
          </a:p>
          <a:p>
            <a:pPr algn="ctr"/>
            <a:r>
              <a:rPr lang="en-GB" sz="2400" dirty="0"/>
              <a:t>Involving communities and bringing in a behaviour change is extremely critical. </a:t>
            </a:r>
          </a:p>
        </p:txBody>
      </p:sp>
    </p:spTree>
    <p:extLst>
      <p:ext uri="{BB962C8B-B14F-4D97-AF65-F5344CB8AC3E}">
        <p14:creationId xmlns:p14="http://schemas.microsoft.com/office/powerpoint/2010/main" val="3442027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6" name="Rectangle 107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2" name="Picture 1071">
            <a:extLst>
              <a:ext uri="{FF2B5EF4-FFF2-40B4-BE49-F238E27FC236}">
                <a16:creationId xmlns:a16="http://schemas.microsoft.com/office/drawing/2014/main" id="{5EF27C54-EB34-35D3-1C11-C46124642C86}"/>
              </a:ext>
            </a:extLst>
          </p:cNvPr>
          <p:cNvPicPr>
            <a:picLocks noChangeAspect="1"/>
          </p:cNvPicPr>
          <p:nvPr/>
        </p:nvPicPr>
        <p:blipFill rotWithShape="1">
          <a:blip r:embed="rId2"/>
          <a:srcRect l="31112" r="1" b="1"/>
          <a:stretch/>
        </p:blipFill>
        <p:spPr>
          <a:xfrm>
            <a:off x="3523488" y="10"/>
            <a:ext cx="8668512" cy="6857990"/>
          </a:xfrm>
          <a:prstGeom prst="rect">
            <a:avLst/>
          </a:prstGeom>
        </p:spPr>
      </p:pic>
      <p:sp>
        <p:nvSpPr>
          <p:cNvPr id="1078" name="Rectangle 107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3F29AB-C0B2-C592-FE76-DC9689A6EF09}"/>
              </a:ext>
            </a:extLst>
          </p:cNvPr>
          <p:cNvSpPr>
            <a:spLocks noGrp="1"/>
          </p:cNvSpPr>
          <p:nvPr>
            <p:ph type="ctrTitle"/>
          </p:nvPr>
        </p:nvSpPr>
        <p:spPr>
          <a:xfrm>
            <a:off x="477981" y="1122363"/>
            <a:ext cx="4023360" cy="3204134"/>
          </a:xfrm>
        </p:spPr>
        <p:txBody>
          <a:bodyPr vert="horz" lIns="91440" tIns="45720" rIns="91440" bIns="45720" rtlCol="0" anchor="b">
            <a:normAutofit fontScale="90000"/>
          </a:bodyPr>
          <a:lstStyle/>
          <a:p>
            <a:pPr algn="l"/>
            <a:r>
              <a:rPr lang="en-US" sz="3000" b="0" i="0" dirty="0">
                <a:effectLst/>
              </a:rPr>
              <a:t>Sustainable Procurement is an important driver to circular economy “upstream”.</a:t>
            </a:r>
            <a:br>
              <a:rPr lang="en-US" sz="3000" b="0" i="0" dirty="0">
                <a:effectLst/>
              </a:rPr>
            </a:br>
            <a:br>
              <a:rPr lang="en-US" sz="3000" dirty="0"/>
            </a:br>
            <a:r>
              <a:rPr lang="en-US" sz="3000" dirty="0"/>
              <a:t>It links production with consumption</a:t>
            </a:r>
            <a:br>
              <a:rPr lang="en-US" sz="3000" b="0" i="0" dirty="0">
                <a:effectLst/>
              </a:rPr>
            </a:br>
            <a:endParaRPr lang="en-US" sz="3000" dirty="0"/>
          </a:p>
        </p:txBody>
      </p:sp>
      <p:sp>
        <p:nvSpPr>
          <p:cNvPr id="1080" name="Rectangle 107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82" name="Rectangle 108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694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679DA-9C76-86A3-F18E-5F280E9273C5}"/>
              </a:ext>
            </a:extLst>
          </p:cNvPr>
          <p:cNvSpPr>
            <a:spLocks noGrp="1"/>
          </p:cNvSpPr>
          <p:nvPr>
            <p:ph type="title"/>
          </p:nvPr>
        </p:nvSpPr>
        <p:spPr>
          <a:xfrm>
            <a:off x="577573" y="630153"/>
            <a:ext cx="4368602" cy="1956841"/>
          </a:xfrm>
        </p:spPr>
        <p:txBody>
          <a:bodyPr anchor="b">
            <a:noAutofit/>
          </a:bodyPr>
          <a:lstStyle/>
          <a:p>
            <a:r>
              <a:rPr lang="en-US" sz="3200" b="1" dirty="0"/>
              <a:t>Extended Producer Responsibility : The SHIFT and PUSH in India : “From Downstream to Upstream”</a:t>
            </a:r>
            <a:endParaRPr lang="en-IN" sz="3200" b="1" dirty="0"/>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42AD39-8762-E66E-8BC9-29F87576CD10}"/>
              </a:ext>
            </a:extLst>
          </p:cNvPr>
          <p:cNvSpPr>
            <a:spLocks noGrp="1"/>
          </p:cNvSpPr>
          <p:nvPr>
            <p:ph idx="1"/>
          </p:nvPr>
        </p:nvSpPr>
        <p:spPr>
          <a:xfrm>
            <a:off x="640080" y="2872899"/>
            <a:ext cx="4243589" cy="3864070"/>
          </a:xfrm>
        </p:spPr>
        <p:txBody>
          <a:bodyPr>
            <a:normAutofit lnSpcReduction="10000"/>
          </a:bodyPr>
          <a:lstStyle/>
          <a:p>
            <a:r>
              <a:rPr lang="en-US" sz="2200" dirty="0"/>
              <a:t>Can be a game changer</a:t>
            </a:r>
          </a:p>
          <a:p>
            <a:r>
              <a:rPr lang="en-US" sz="2200" dirty="0"/>
              <a:t>Complex when material flows are through informal sector </a:t>
            </a:r>
          </a:p>
          <a:p>
            <a:r>
              <a:rPr lang="en-US" sz="2200" dirty="0"/>
              <a:t>Capturing Data and Tracking can be challenging </a:t>
            </a:r>
          </a:p>
          <a:p>
            <a:r>
              <a:rPr lang="en-US" sz="2200" dirty="0"/>
              <a:t>Social perspectives or inclusive approach need to be brought in </a:t>
            </a:r>
          </a:p>
          <a:p>
            <a:r>
              <a:rPr lang="en-US" sz="2200" dirty="0"/>
              <a:t>Need for an overarching EPR framework  </a:t>
            </a:r>
          </a:p>
          <a:p>
            <a:r>
              <a:rPr lang="en-US" sz="2200" dirty="0"/>
              <a:t>How can be leverage EPR and CSR – together?</a:t>
            </a:r>
            <a:endParaRPr lang="en-IN" sz="2200" dirty="0"/>
          </a:p>
        </p:txBody>
      </p:sp>
      <p:pic>
        <p:nvPicPr>
          <p:cNvPr id="15" name="Picture 4">
            <a:extLst>
              <a:ext uri="{FF2B5EF4-FFF2-40B4-BE49-F238E27FC236}">
                <a16:creationId xmlns:a16="http://schemas.microsoft.com/office/drawing/2014/main" id="{D33C1518-E701-E578-CF17-770E6932B285}"/>
              </a:ext>
            </a:extLst>
          </p:cNvPr>
          <p:cNvPicPr>
            <a:picLocks noChangeAspect="1"/>
          </p:cNvPicPr>
          <p:nvPr/>
        </p:nvPicPr>
        <p:blipFill rotWithShape="1">
          <a:blip r:embed="rId2"/>
          <a:srcRect l="23595" r="1998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0734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7" name="Rectangle 410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098" name="Picture 2" descr="Landfills have a huge greenhouse gas problem. Here's what we can do about  it. |">
            <a:extLst>
              <a:ext uri="{FF2B5EF4-FFF2-40B4-BE49-F238E27FC236}">
                <a16:creationId xmlns:a16="http://schemas.microsoft.com/office/drawing/2014/main" id="{929CD768-B34E-4916-1F40-30725969CD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1071" y="1286934"/>
            <a:ext cx="8289859" cy="41059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FC59EF-0F79-61AF-BC1C-4CDA6EA938CC}"/>
              </a:ext>
            </a:extLst>
          </p:cNvPr>
          <p:cNvSpPr txBox="1"/>
          <p:nvPr/>
        </p:nvSpPr>
        <p:spPr>
          <a:xfrm>
            <a:off x="2559050" y="6214533"/>
            <a:ext cx="7051354" cy="461665"/>
          </a:xfrm>
          <a:prstGeom prst="rect">
            <a:avLst/>
          </a:prstGeom>
          <a:noFill/>
        </p:spPr>
        <p:txBody>
          <a:bodyPr wrap="none" rtlCol="0">
            <a:spAutoFit/>
          </a:bodyPr>
          <a:lstStyle/>
          <a:p>
            <a:r>
              <a:rPr lang="en-US" sz="2400" b="1" dirty="0">
                <a:solidFill>
                  <a:srgbClr val="FF0000"/>
                </a:solidFill>
              </a:rPr>
              <a:t>Sending materials to landfills should be the last resort</a:t>
            </a:r>
            <a:endParaRPr lang="en-IN" b="1" dirty="0">
              <a:solidFill>
                <a:srgbClr val="FF0000"/>
              </a:solidFill>
            </a:endParaRPr>
          </a:p>
        </p:txBody>
      </p:sp>
      <p:sp>
        <p:nvSpPr>
          <p:cNvPr id="9" name="TextBox 8">
            <a:extLst>
              <a:ext uri="{FF2B5EF4-FFF2-40B4-BE49-F238E27FC236}">
                <a16:creationId xmlns:a16="http://schemas.microsoft.com/office/drawing/2014/main" id="{55DC7F42-E599-FDCA-DD0D-1314C42CF902}"/>
              </a:ext>
            </a:extLst>
          </p:cNvPr>
          <p:cNvSpPr txBox="1"/>
          <p:nvPr/>
        </p:nvSpPr>
        <p:spPr>
          <a:xfrm>
            <a:off x="3817909" y="44667"/>
            <a:ext cx="4574457" cy="461665"/>
          </a:xfrm>
          <a:prstGeom prst="rect">
            <a:avLst/>
          </a:prstGeom>
          <a:noFill/>
        </p:spPr>
        <p:txBody>
          <a:bodyPr wrap="none" rtlCol="0">
            <a:spAutoFit/>
          </a:bodyPr>
          <a:lstStyle/>
          <a:p>
            <a:r>
              <a:rPr lang="en-US" sz="2400" b="1" dirty="0">
                <a:solidFill>
                  <a:srgbClr val="FF0000"/>
                </a:solidFill>
              </a:rPr>
              <a:t>Can we see a city with no landfill? </a:t>
            </a:r>
            <a:endParaRPr lang="en-IN" b="1" dirty="0">
              <a:solidFill>
                <a:srgbClr val="FF0000"/>
              </a:solidFill>
            </a:endParaRPr>
          </a:p>
        </p:txBody>
      </p:sp>
    </p:spTree>
    <p:extLst>
      <p:ext uri="{BB962C8B-B14F-4D97-AF65-F5344CB8AC3E}">
        <p14:creationId xmlns:p14="http://schemas.microsoft.com/office/powerpoint/2010/main" val="22015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EB45F-9A29-9116-AE14-E7A7DDBC5D58}"/>
              </a:ext>
            </a:extLst>
          </p:cNvPr>
          <p:cNvSpPr>
            <a:spLocks noGrp="1"/>
          </p:cNvSpPr>
          <p:nvPr>
            <p:ph type="title"/>
          </p:nvPr>
        </p:nvSpPr>
        <p:spPr/>
        <p:txBody>
          <a:bodyPr>
            <a:normAutofit fontScale="90000"/>
          </a:bodyPr>
          <a:lstStyle/>
          <a:p>
            <a:br>
              <a:rPr lang="en-US" b="1" i="0" dirty="0">
                <a:effectLst/>
              </a:rPr>
            </a:br>
            <a:r>
              <a:rPr lang="en-US" b="1" i="0" dirty="0">
                <a:effectLst/>
              </a:rPr>
              <a:t>Is there a “Socially optimal recycling rate?” Evidence from Japan</a:t>
            </a:r>
            <a:br>
              <a:rPr lang="en-US" b="1" i="0" dirty="0">
                <a:effectLst/>
              </a:rPr>
            </a:br>
            <a:endParaRPr lang="en-IN" b="1" dirty="0"/>
          </a:p>
        </p:txBody>
      </p:sp>
      <p:sp>
        <p:nvSpPr>
          <p:cNvPr id="3" name="Content Placeholder 2">
            <a:extLst>
              <a:ext uri="{FF2B5EF4-FFF2-40B4-BE49-F238E27FC236}">
                <a16:creationId xmlns:a16="http://schemas.microsoft.com/office/drawing/2014/main" id="{983449B1-030C-C14F-F1A2-1C0188AC250A}"/>
              </a:ext>
            </a:extLst>
          </p:cNvPr>
          <p:cNvSpPr>
            <a:spLocks noGrp="1"/>
          </p:cNvSpPr>
          <p:nvPr>
            <p:ph idx="1"/>
          </p:nvPr>
        </p:nvSpPr>
        <p:spPr/>
        <p:txBody>
          <a:bodyPr>
            <a:normAutofit fontScale="85000" lnSpcReduction="10000"/>
          </a:bodyPr>
          <a:lstStyle/>
          <a:p>
            <a:pPr algn="l"/>
            <a:r>
              <a:rPr lang="en-US" b="0" i="0" dirty="0" err="1">
                <a:solidFill>
                  <a:srgbClr val="303030"/>
                </a:solidFill>
                <a:effectLst/>
              </a:rPr>
              <a:t>Kinnaman</a:t>
            </a:r>
            <a:r>
              <a:rPr lang="en-US" b="0" i="0" dirty="0">
                <a:solidFill>
                  <a:srgbClr val="303030"/>
                </a:solidFill>
                <a:effectLst/>
              </a:rPr>
              <a:t> and colleagues evaluated in 2014 the cost of recycling each material and the energy and emissions involved in recycling. Benefits were also assessed including simply feeling good about or doing something for environment. </a:t>
            </a:r>
          </a:p>
          <a:p>
            <a:pPr algn="l"/>
            <a:endParaRPr lang="en-US" b="0" i="0" dirty="0">
              <a:solidFill>
                <a:srgbClr val="303030"/>
              </a:solidFill>
              <a:effectLst/>
            </a:endParaRPr>
          </a:p>
          <a:p>
            <a:pPr algn="l"/>
            <a:r>
              <a:rPr lang="en-US" b="1" i="0" dirty="0">
                <a:solidFill>
                  <a:srgbClr val="303030"/>
                </a:solidFill>
                <a:effectLst/>
              </a:rPr>
              <a:t>He and his colleagues come to a controversial conclusion that an optimal recycling rate in most countries would probably be around 10 percent of the used goods.</a:t>
            </a:r>
          </a:p>
          <a:p>
            <a:pPr algn="l"/>
            <a:endParaRPr lang="en-US" b="0" i="0" dirty="0">
              <a:solidFill>
                <a:srgbClr val="303030"/>
              </a:solidFill>
              <a:effectLst/>
            </a:endParaRPr>
          </a:p>
          <a:p>
            <a:pPr algn="l"/>
            <a:r>
              <a:rPr lang="en-US" b="0" i="0" dirty="0">
                <a:solidFill>
                  <a:srgbClr val="303030"/>
                </a:solidFill>
                <a:effectLst/>
              </a:rPr>
              <a:t>To get the most benefit with the least cost, </a:t>
            </a:r>
            <a:r>
              <a:rPr lang="en-US" b="0" i="0" dirty="0" err="1">
                <a:solidFill>
                  <a:srgbClr val="303030"/>
                </a:solidFill>
                <a:effectLst/>
              </a:rPr>
              <a:t>Kinnaman</a:t>
            </a:r>
            <a:r>
              <a:rPr lang="en-US" b="0" i="0" dirty="0">
                <a:solidFill>
                  <a:srgbClr val="303030"/>
                </a:solidFill>
                <a:effectLst/>
              </a:rPr>
              <a:t> argued that we should be recycling more of some goods and less — or even none — of others. The composition of 10% should contain primarily aluminum, other metals and some forms of paper, notably cardboard and other source[s] of fiber. </a:t>
            </a:r>
          </a:p>
          <a:p>
            <a:endParaRPr lang="en-IN" dirty="0"/>
          </a:p>
        </p:txBody>
      </p:sp>
    </p:spTree>
    <p:extLst>
      <p:ext uri="{BB962C8B-B14F-4D97-AF65-F5344CB8AC3E}">
        <p14:creationId xmlns:p14="http://schemas.microsoft.com/office/powerpoint/2010/main" val="20646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50B6-4B92-368A-AD68-5BF6B72295C7}"/>
              </a:ext>
            </a:extLst>
          </p:cNvPr>
          <p:cNvSpPr>
            <a:spLocks noGrp="1"/>
          </p:cNvSpPr>
          <p:nvPr>
            <p:ph type="title"/>
          </p:nvPr>
        </p:nvSpPr>
        <p:spPr/>
        <p:txBody>
          <a:bodyPr/>
          <a:lstStyle/>
          <a:p>
            <a:r>
              <a:rPr lang="en-US" b="1" dirty="0" err="1">
                <a:solidFill>
                  <a:srgbClr val="FF0000"/>
                </a:solidFill>
              </a:rPr>
              <a:t>Kinnaman’s</a:t>
            </a:r>
            <a:r>
              <a:rPr lang="en-US" b="1" dirty="0">
                <a:solidFill>
                  <a:srgbClr val="FF0000"/>
                </a:solidFill>
              </a:rPr>
              <a:t> 10% conclusion </a:t>
            </a:r>
            <a:endParaRPr lang="en-IN" b="1" dirty="0">
              <a:solidFill>
                <a:srgbClr val="FF0000"/>
              </a:solidFill>
            </a:endParaRPr>
          </a:p>
        </p:txBody>
      </p:sp>
      <p:sp>
        <p:nvSpPr>
          <p:cNvPr id="3" name="Content Placeholder 2">
            <a:extLst>
              <a:ext uri="{FF2B5EF4-FFF2-40B4-BE49-F238E27FC236}">
                <a16:creationId xmlns:a16="http://schemas.microsoft.com/office/drawing/2014/main" id="{90845AE8-E4DB-20B6-BB16-97B63FF8D946}"/>
              </a:ext>
            </a:extLst>
          </p:cNvPr>
          <p:cNvSpPr>
            <a:spLocks noGrp="1"/>
          </p:cNvSpPr>
          <p:nvPr>
            <p:ph idx="1"/>
          </p:nvPr>
        </p:nvSpPr>
        <p:spPr/>
        <p:txBody>
          <a:bodyPr>
            <a:normAutofit fontScale="85000" lnSpcReduction="20000"/>
          </a:bodyPr>
          <a:lstStyle/>
          <a:p>
            <a:pPr algn="l"/>
            <a:r>
              <a:rPr lang="en-US" b="0" i="0" dirty="0">
                <a:solidFill>
                  <a:srgbClr val="303030"/>
                </a:solidFill>
                <a:effectLst/>
              </a:rPr>
              <a:t>Although several disagreed with </a:t>
            </a:r>
            <a:r>
              <a:rPr lang="en-US" b="0" i="0" dirty="0" err="1">
                <a:solidFill>
                  <a:srgbClr val="303030"/>
                </a:solidFill>
                <a:effectLst/>
              </a:rPr>
              <a:t>Kinnaman’s</a:t>
            </a:r>
            <a:r>
              <a:rPr lang="en-US" b="0" i="0" dirty="0">
                <a:solidFill>
                  <a:srgbClr val="303030"/>
                </a:solidFill>
                <a:effectLst/>
              </a:rPr>
              <a:t> 10% conclusion, his point that </a:t>
            </a:r>
            <a:r>
              <a:rPr lang="en-US" b="1" i="0" dirty="0">
                <a:solidFill>
                  <a:srgbClr val="303030"/>
                </a:solidFill>
                <a:effectLst/>
              </a:rPr>
              <a:t>we need to be selective about what we recycle </a:t>
            </a:r>
            <a:r>
              <a:rPr lang="en-US" b="0" i="0" dirty="0">
                <a:solidFill>
                  <a:srgbClr val="303030"/>
                </a:solidFill>
                <a:effectLst/>
              </a:rPr>
              <a:t>—resonated well with environmentalists and waste management experts alike.</a:t>
            </a:r>
          </a:p>
          <a:p>
            <a:pPr algn="l"/>
            <a:endParaRPr lang="en-US" b="0" i="0" dirty="0">
              <a:solidFill>
                <a:srgbClr val="303030"/>
              </a:solidFill>
              <a:effectLst/>
            </a:endParaRPr>
          </a:p>
          <a:p>
            <a:pPr algn="l"/>
            <a:r>
              <a:rPr lang="en-US" b="0" i="0" dirty="0" err="1">
                <a:solidFill>
                  <a:srgbClr val="303030"/>
                </a:solidFill>
                <a:effectLst/>
              </a:rPr>
              <a:t>Kinnaman</a:t>
            </a:r>
            <a:r>
              <a:rPr lang="en-US" b="0" i="0" dirty="0">
                <a:solidFill>
                  <a:srgbClr val="303030"/>
                </a:solidFill>
                <a:effectLst/>
              </a:rPr>
              <a:t> was asking two basic questions about recycling: </a:t>
            </a:r>
          </a:p>
          <a:p>
            <a:pPr algn="l"/>
            <a:endParaRPr lang="en-US" b="0" i="0" dirty="0">
              <a:solidFill>
                <a:srgbClr val="303030"/>
              </a:solidFill>
              <a:effectLst/>
            </a:endParaRPr>
          </a:p>
          <a:p>
            <a:pPr lvl="1"/>
            <a:r>
              <a:rPr lang="en-US" b="0" i="0" dirty="0">
                <a:solidFill>
                  <a:srgbClr val="303030"/>
                </a:solidFill>
                <a:effectLst/>
              </a:rPr>
              <a:t>Is it good for the environment? </a:t>
            </a:r>
          </a:p>
          <a:p>
            <a:pPr lvl="1"/>
            <a:r>
              <a:rPr lang="en-US" b="0" i="0" dirty="0">
                <a:solidFill>
                  <a:srgbClr val="303030"/>
                </a:solidFill>
                <a:effectLst/>
              </a:rPr>
              <a:t>And does it make economic sense? </a:t>
            </a:r>
          </a:p>
          <a:p>
            <a:pPr algn="l"/>
            <a:endParaRPr lang="en-US" b="0" i="0" dirty="0">
              <a:solidFill>
                <a:srgbClr val="303030"/>
              </a:solidFill>
              <a:effectLst/>
            </a:endParaRPr>
          </a:p>
          <a:p>
            <a:pPr algn="l"/>
            <a:r>
              <a:rPr lang="en-US" b="0" i="0" dirty="0">
                <a:solidFill>
                  <a:srgbClr val="303030"/>
                </a:solidFill>
                <a:effectLst/>
              </a:rPr>
              <a:t>But you may ask – </a:t>
            </a:r>
            <a:r>
              <a:rPr lang="en-US" b="1" i="0" dirty="0">
                <a:solidFill>
                  <a:srgbClr val="303030"/>
                </a:solidFill>
                <a:effectLst/>
              </a:rPr>
              <a:t>isn’t recycling a moral responsibility</a:t>
            </a:r>
            <a:r>
              <a:rPr lang="en-US" b="0" i="0" dirty="0">
                <a:solidFill>
                  <a:srgbClr val="303030"/>
                </a:solidFill>
                <a:effectLst/>
              </a:rPr>
              <a:t>? </a:t>
            </a:r>
          </a:p>
          <a:p>
            <a:pPr algn="l"/>
            <a:r>
              <a:rPr lang="en-US" b="1" i="0" dirty="0">
                <a:solidFill>
                  <a:srgbClr val="303030"/>
                </a:solidFill>
                <a:effectLst/>
              </a:rPr>
              <a:t>Or aren’t these computations reflect our short-term thinking and </a:t>
            </a:r>
            <a:r>
              <a:rPr lang="en-US" b="1" dirty="0">
                <a:solidFill>
                  <a:srgbClr val="303030"/>
                </a:solidFill>
              </a:rPr>
              <a:t>n</a:t>
            </a:r>
            <a:r>
              <a:rPr lang="en-US" b="1" i="0" dirty="0">
                <a:solidFill>
                  <a:srgbClr val="303030"/>
                </a:solidFill>
                <a:effectLst/>
              </a:rPr>
              <a:t>ot about the sustainability. </a:t>
            </a:r>
          </a:p>
          <a:p>
            <a:pPr algn="l"/>
            <a:r>
              <a:rPr lang="en-US" b="1" dirty="0">
                <a:solidFill>
                  <a:srgbClr val="FF0000"/>
                </a:solidFill>
              </a:rPr>
              <a:t>Here mere economic approach may fail</a:t>
            </a:r>
            <a:endParaRPr lang="en-US" b="1" i="0" dirty="0">
              <a:solidFill>
                <a:srgbClr val="FF0000"/>
              </a:solidFill>
              <a:effectLst/>
            </a:endParaRPr>
          </a:p>
          <a:p>
            <a:endParaRPr lang="en-IN" dirty="0"/>
          </a:p>
        </p:txBody>
      </p:sp>
    </p:spTree>
    <p:extLst>
      <p:ext uri="{BB962C8B-B14F-4D97-AF65-F5344CB8AC3E}">
        <p14:creationId xmlns:p14="http://schemas.microsoft.com/office/powerpoint/2010/main" val="280035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1000"/>
                                        <p:tgtEl>
                                          <p:spTgt spid="3">
                                            <p:txEl>
                                              <p:pRg st="9" end="9"/>
                                            </p:txEl>
                                          </p:spTgt>
                                        </p:tgtEl>
                                      </p:cBhvr>
                                    </p:animEffect>
                                    <p:anim calcmode="lin" valueType="num">
                                      <p:cBhvr>
                                        <p:cTn id="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98D8-AD89-458E-8299-216A76551BD8}"/>
              </a:ext>
            </a:extLst>
          </p:cNvPr>
          <p:cNvSpPr>
            <a:spLocks noGrp="1"/>
          </p:cNvSpPr>
          <p:nvPr>
            <p:ph type="title"/>
          </p:nvPr>
        </p:nvSpPr>
        <p:spPr>
          <a:xfrm>
            <a:off x="3997411" y="8238"/>
            <a:ext cx="8458200" cy="639763"/>
          </a:xfrm>
        </p:spPr>
        <p:txBody>
          <a:bodyPr rtlCol="0">
            <a:normAutofit fontScale="90000"/>
          </a:bodyPr>
          <a:lstStyle/>
          <a:p>
            <a:pPr>
              <a:defRPr/>
            </a:pPr>
            <a:r>
              <a:rPr lang="en-US" sz="4000" b="1" dirty="0">
                <a:latin typeface="Arial" panose="020B0604020202020204" pitchFamily="34" charset="0"/>
                <a:cs typeface="Arial" panose="020B0604020202020204" pitchFamily="34" charset="0"/>
              </a:rPr>
              <a:t>Resource Security </a:t>
            </a:r>
          </a:p>
        </p:txBody>
      </p:sp>
      <p:sp>
        <p:nvSpPr>
          <p:cNvPr id="10244" name="TextBox 4">
            <a:extLst>
              <a:ext uri="{FF2B5EF4-FFF2-40B4-BE49-F238E27FC236}">
                <a16:creationId xmlns:a16="http://schemas.microsoft.com/office/drawing/2014/main" id="{15F6042B-7855-42D2-8AEB-E9238D58F070}"/>
              </a:ext>
            </a:extLst>
          </p:cNvPr>
          <p:cNvSpPr txBox="1">
            <a:spLocks noChangeArrowheads="1"/>
          </p:cNvSpPr>
          <p:nvPr/>
        </p:nvSpPr>
        <p:spPr bwMode="auto">
          <a:xfrm>
            <a:off x="1524000" y="6413698"/>
            <a:ext cx="36821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dirty="0">
                <a:latin typeface="Calibri" panose="020F0502020204030204" pitchFamily="34" charset="0"/>
              </a:rPr>
              <a:t>Data sourced from WRI, </a:t>
            </a:r>
            <a:r>
              <a:rPr lang="en-US" altLang="en-US" sz="1400" i="1" dirty="0">
                <a:latin typeface="Garamond" charset="0"/>
                <a:ea typeface="Garamond" charset="0"/>
                <a:cs typeface="Garamond" charset="0"/>
              </a:rPr>
              <a:t>Earthtrends</a:t>
            </a:r>
          </a:p>
        </p:txBody>
      </p:sp>
      <p:sp>
        <p:nvSpPr>
          <p:cNvPr id="10245" name="Rectangle 6">
            <a:extLst>
              <a:ext uri="{FF2B5EF4-FFF2-40B4-BE49-F238E27FC236}">
                <a16:creationId xmlns:a16="http://schemas.microsoft.com/office/drawing/2014/main" id="{F16B8A59-BFD7-47A8-96CE-12B7AEAE4545}"/>
              </a:ext>
            </a:extLst>
          </p:cNvPr>
          <p:cNvSpPr>
            <a:spLocks noChangeArrowheads="1"/>
          </p:cNvSpPr>
          <p:nvPr/>
        </p:nvSpPr>
        <p:spPr bwMode="auto">
          <a:xfrm>
            <a:off x="262393" y="781119"/>
            <a:ext cx="11584167"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3363" indent="-233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GB" altLang="en-US" sz="2400" dirty="0"/>
              <a:t>Population expected to increase by 1.4 times in 45 years from 6.5 billion in 2005 to 9.1 billion in 2050</a:t>
            </a:r>
          </a:p>
          <a:p>
            <a:pPr eaLnBrk="1" hangingPunct="1">
              <a:buFont typeface="Arial" panose="020B0604020202020204" pitchFamily="34" charset="0"/>
              <a:buChar char="•"/>
            </a:pPr>
            <a:endParaRPr lang="en-GB" altLang="en-US" sz="2400" dirty="0"/>
          </a:p>
          <a:p>
            <a:pPr eaLnBrk="1" hangingPunct="1">
              <a:buFont typeface="Arial" panose="020B0604020202020204" pitchFamily="34" charset="0"/>
              <a:buChar char="•"/>
            </a:pPr>
            <a:r>
              <a:rPr lang="en-GB" altLang="en-US" sz="2400" dirty="0"/>
              <a:t>More than three quarters of world’s population live in countries whose national resource consumption has exceeded the nation’s resource availability</a:t>
            </a:r>
          </a:p>
          <a:p>
            <a:pPr eaLnBrk="1" hangingPunct="1">
              <a:buFont typeface="Arial" panose="020B0604020202020204" pitchFamily="34" charset="0"/>
              <a:buChar char="•"/>
            </a:pPr>
            <a:endParaRPr lang="en-GB" altLang="en-US" sz="2400" dirty="0"/>
          </a:p>
          <a:p>
            <a:pPr eaLnBrk="1" hangingPunct="1">
              <a:buFont typeface="Arial" panose="020B0604020202020204" pitchFamily="34" charset="0"/>
              <a:buChar char="•"/>
            </a:pPr>
            <a:r>
              <a:rPr lang="en-GB" altLang="en-US" sz="2400" dirty="0"/>
              <a:t>The issue is not just consumption of resources but the degradation of resources due to poor management of residues </a:t>
            </a:r>
          </a:p>
          <a:p>
            <a:pPr eaLnBrk="1" hangingPunct="1">
              <a:buFont typeface="Arial" panose="020B0604020202020204" pitchFamily="34" charset="0"/>
              <a:buChar char="•"/>
            </a:pPr>
            <a:endParaRPr lang="en-GB" altLang="en-US" sz="2400" dirty="0"/>
          </a:p>
          <a:p>
            <a:pPr eaLnBrk="1" hangingPunct="1">
              <a:buFont typeface="Arial" panose="020B0604020202020204" pitchFamily="34" charset="0"/>
              <a:buChar char="•"/>
            </a:pPr>
            <a:r>
              <a:rPr lang="en-GB" altLang="en-US" sz="2400" b="1" dirty="0">
                <a:solidFill>
                  <a:srgbClr val="FF0000"/>
                </a:solidFill>
              </a:rPr>
              <a:t>To compound we now have a looming threat of climate change leading to </a:t>
            </a:r>
            <a:r>
              <a:rPr lang="en-GB" altLang="en-US" sz="2400" b="1" i="1" dirty="0">
                <a:solidFill>
                  <a:srgbClr val="FF0000"/>
                </a:solidFill>
              </a:rPr>
              <a:t>shifts</a:t>
            </a:r>
            <a:r>
              <a:rPr lang="en-GB" altLang="en-US" sz="2400" b="1" dirty="0">
                <a:solidFill>
                  <a:srgbClr val="FF0000"/>
                </a:solidFill>
              </a:rPr>
              <a:t> and </a:t>
            </a:r>
            <a:r>
              <a:rPr lang="en-GB" altLang="en-US" sz="2400" b="1" i="1" dirty="0">
                <a:solidFill>
                  <a:srgbClr val="FF0000"/>
                </a:solidFill>
              </a:rPr>
              <a:t>uncertainty</a:t>
            </a:r>
          </a:p>
          <a:p>
            <a:pPr eaLnBrk="1" hangingPunct="1">
              <a:buFont typeface="Arial" panose="020B0604020202020204" pitchFamily="34" charset="0"/>
              <a:buChar char="•"/>
            </a:pPr>
            <a:endParaRPr lang="en-GB" altLang="en-US" sz="2400" dirty="0"/>
          </a:p>
          <a:p>
            <a:pPr eaLnBrk="1" hangingPunct="1">
              <a:buFont typeface="Arial" panose="020B0604020202020204" pitchFamily="34" charset="0"/>
              <a:buChar char="•"/>
            </a:pPr>
            <a:r>
              <a:rPr lang="en-GB" altLang="en-US" sz="2400" dirty="0"/>
              <a:t>The Global Resource Security is therefore at a risk than never before </a:t>
            </a:r>
          </a:p>
          <a:p>
            <a:pPr eaLnBrk="1" hangingPunct="1">
              <a:buFont typeface="Arial" panose="020B0604020202020204" pitchFamily="34" charset="0"/>
              <a:buChar char="•"/>
            </a:pPr>
            <a:endParaRPr lang="en-GB" altLang="en-US" sz="2400" dirty="0"/>
          </a:p>
        </p:txBody>
      </p:sp>
      <p:sp>
        <p:nvSpPr>
          <p:cNvPr id="12" name="Slide Number Placeholder 11">
            <a:extLst>
              <a:ext uri="{FF2B5EF4-FFF2-40B4-BE49-F238E27FC236}">
                <a16:creationId xmlns:a16="http://schemas.microsoft.com/office/drawing/2014/main" id="{BAE06B5F-8B23-44B0-81DD-B335DE7E43B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7AECB0-3D46-4355-854E-951BE462F8BF}" type="slidenum">
              <a:rPr lang="en-US" altLang="en-US">
                <a:solidFill>
                  <a:srgbClr val="898989"/>
                </a:solidFill>
                <a:latin typeface="Calibri" panose="020F0502020204030204" pitchFamily="34" charset="0"/>
              </a:rPr>
              <a:pPr eaLnBrk="1" hangingPunct="1"/>
              <a:t>2</a:t>
            </a:fld>
            <a:endParaRPr lang="en-US" altLang="en-US" dirty="0">
              <a:solidFill>
                <a:srgbClr val="898989"/>
              </a:solidFill>
              <a:latin typeface="Calibri" panose="020F05020202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5">
                                            <p:txEl>
                                              <p:pRg st="6" end="6"/>
                                            </p:txEl>
                                          </p:spTgt>
                                        </p:tgtEl>
                                        <p:attrNameLst>
                                          <p:attrName>style.visibility</p:attrName>
                                        </p:attrNameLst>
                                      </p:cBhvr>
                                      <p:to>
                                        <p:strVal val="visible"/>
                                      </p:to>
                                    </p:set>
                                    <p:animEffect transition="in" filter="fade">
                                      <p:cBhvr>
                                        <p:cTn id="7" dur="1000"/>
                                        <p:tgtEl>
                                          <p:spTgt spid="10245">
                                            <p:txEl>
                                              <p:pRg st="6" end="6"/>
                                            </p:txEl>
                                          </p:spTgt>
                                        </p:tgtEl>
                                      </p:cBhvr>
                                    </p:animEffect>
                                    <p:anim calcmode="lin" valueType="num">
                                      <p:cBhvr>
                                        <p:cTn id="8" dur="1000" fill="hold"/>
                                        <p:tgtEl>
                                          <p:spTgt spid="10245">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0245">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5">
                                            <p:txEl>
                                              <p:pRg st="8" end="8"/>
                                            </p:txEl>
                                          </p:spTgt>
                                        </p:tgtEl>
                                        <p:attrNameLst>
                                          <p:attrName>style.visibility</p:attrName>
                                        </p:attrNameLst>
                                      </p:cBhvr>
                                      <p:to>
                                        <p:strVal val="visible"/>
                                      </p:to>
                                    </p:set>
                                    <p:animEffect transition="in" filter="fade">
                                      <p:cBhvr>
                                        <p:cTn id="12" dur="1000"/>
                                        <p:tgtEl>
                                          <p:spTgt spid="10245">
                                            <p:txEl>
                                              <p:pRg st="8" end="8"/>
                                            </p:txEl>
                                          </p:spTgt>
                                        </p:tgtEl>
                                      </p:cBhvr>
                                    </p:animEffect>
                                    <p:anim calcmode="lin" valueType="num">
                                      <p:cBhvr>
                                        <p:cTn id="13" dur="1000" fill="hold"/>
                                        <p:tgtEl>
                                          <p:spTgt spid="10245">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1024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5EA70-0BBC-5ECB-27E0-875B4DBD550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600" dirty="0"/>
              <a:t>Circularity and Carbon Neutrality </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652DE05-2368-8302-87E8-BE89A5A2715A}"/>
              </a:ext>
            </a:extLst>
          </p:cNvPr>
          <p:cNvSpPr txBox="1"/>
          <p:nvPr/>
        </p:nvSpPr>
        <p:spPr>
          <a:xfrm>
            <a:off x="640080" y="2872899"/>
            <a:ext cx="4243589" cy="3320668"/>
          </a:xfrm>
          <a:prstGeom prst="rect">
            <a:avLst/>
          </a:prstGeom>
        </p:spPr>
        <p:txBody>
          <a:bodyPr vert="horz" lIns="91440" tIns="45720" rIns="91440" bIns="45720" rtlCol="0">
            <a:normAutofit fontScale="77500" lnSpcReduction="20000"/>
          </a:bodyPr>
          <a:lstStyle/>
          <a:p>
            <a:pPr>
              <a:lnSpc>
                <a:spcPct val="90000"/>
              </a:lnSpc>
              <a:spcAft>
                <a:spcPts val="600"/>
              </a:spcAft>
            </a:pPr>
            <a:r>
              <a:rPr lang="en-US" sz="2600" b="1" i="1" dirty="0"/>
              <a:t>Decarbonization strategies </a:t>
            </a:r>
            <a:r>
              <a:rPr lang="en-US" sz="2200" i="1" dirty="0"/>
              <a:t>– when address Scope 3 emissions, there will be economy wide impacts. </a:t>
            </a:r>
          </a:p>
          <a:p>
            <a:pPr>
              <a:lnSpc>
                <a:spcPct val="90000"/>
              </a:lnSpc>
              <a:spcAft>
                <a:spcPts val="600"/>
              </a:spcAft>
            </a:pPr>
            <a:endParaRPr lang="en-US" sz="2200" i="1" dirty="0"/>
          </a:p>
          <a:p>
            <a:pPr>
              <a:lnSpc>
                <a:spcPct val="90000"/>
              </a:lnSpc>
              <a:spcAft>
                <a:spcPts val="600"/>
              </a:spcAft>
            </a:pPr>
            <a:r>
              <a:rPr lang="en-US" sz="2200" i="1" dirty="0"/>
              <a:t>A transformation</a:t>
            </a:r>
          </a:p>
          <a:p>
            <a:pPr>
              <a:lnSpc>
                <a:spcPct val="90000"/>
              </a:lnSpc>
              <a:spcAft>
                <a:spcPts val="600"/>
              </a:spcAft>
            </a:pPr>
            <a:endParaRPr lang="en-US" sz="2200" i="1" dirty="0"/>
          </a:p>
          <a:p>
            <a:pPr>
              <a:lnSpc>
                <a:spcPct val="90000"/>
              </a:lnSpc>
              <a:spcAft>
                <a:spcPts val="600"/>
              </a:spcAft>
            </a:pPr>
            <a:r>
              <a:rPr lang="en-US" sz="2200" i="1" dirty="0"/>
              <a:t>BRSR over supply chains focusing on GHG emissions </a:t>
            </a:r>
          </a:p>
          <a:p>
            <a:pPr>
              <a:lnSpc>
                <a:spcPct val="90000"/>
              </a:lnSpc>
              <a:spcAft>
                <a:spcPts val="600"/>
              </a:spcAft>
            </a:pPr>
            <a:endParaRPr lang="en-US" sz="2200" i="1" dirty="0"/>
          </a:p>
          <a:p>
            <a:pPr>
              <a:lnSpc>
                <a:spcPct val="90000"/>
              </a:lnSpc>
              <a:spcAft>
                <a:spcPts val="600"/>
              </a:spcAft>
            </a:pPr>
            <a:r>
              <a:rPr lang="en-US" sz="2600" b="1" i="1" dirty="0"/>
              <a:t>Expanding Envelopes</a:t>
            </a:r>
          </a:p>
          <a:p>
            <a:pPr>
              <a:lnSpc>
                <a:spcPct val="90000"/>
              </a:lnSpc>
              <a:spcAft>
                <a:spcPts val="600"/>
              </a:spcAft>
            </a:pPr>
            <a:endParaRPr lang="en-US" sz="2200" i="1" dirty="0"/>
          </a:p>
          <a:p>
            <a:pPr>
              <a:lnSpc>
                <a:spcPct val="90000"/>
              </a:lnSpc>
              <a:spcAft>
                <a:spcPts val="600"/>
              </a:spcAft>
            </a:pPr>
            <a:r>
              <a:rPr lang="en-US" sz="2200" i="1" dirty="0"/>
              <a:t>Circular Procurement</a:t>
            </a:r>
          </a:p>
          <a:p>
            <a:pPr>
              <a:lnSpc>
                <a:spcPct val="90000"/>
              </a:lnSpc>
              <a:spcAft>
                <a:spcPts val="600"/>
              </a:spcAft>
            </a:pPr>
            <a:r>
              <a:rPr lang="en-US" sz="2200" i="1" dirty="0"/>
              <a:t>Circular Supply Chains </a:t>
            </a:r>
          </a:p>
        </p:txBody>
      </p:sp>
      <p:pic>
        <p:nvPicPr>
          <p:cNvPr id="5" name="Picture 4" descr="Top view of a labyrinth">
            <a:extLst>
              <a:ext uri="{FF2B5EF4-FFF2-40B4-BE49-F238E27FC236}">
                <a16:creationId xmlns:a16="http://schemas.microsoft.com/office/drawing/2014/main" id="{61D09AAA-AD3E-3CD7-33CC-71C29F17BBB8}"/>
              </a:ext>
            </a:extLst>
          </p:cNvPr>
          <p:cNvPicPr>
            <a:picLocks noChangeAspect="1"/>
          </p:cNvPicPr>
          <p:nvPr/>
        </p:nvPicPr>
        <p:blipFill rotWithShape="1">
          <a:blip r:embed="rId2"/>
          <a:srcRect l="8711" r="2433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4406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011B-16D9-2881-E0A1-496D9FF030AF}"/>
              </a:ext>
            </a:extLst>
          </p:cNvPr>
          <p:cNvSpPr>
            <a:spLocks noGrp="1"/>
          </p:cNvSpPr>
          <p:nvPr>
            <p:ph type="title"/>
          </p:nvPr>
        </p:nvSpPr>
        <p:spPr/>
        <p:txBody>
          <a:bodyPr/>
          <a:lstStyle/>
          <a:p>
            <a:r>
              <a:rPr lang="en-US" b="1" dirty="0"/>
              <a:t>Bioeconomy</a:t>
            </a:r>
            <a:endParaRPr lang="en-IN" b="1" dirty="0"/>
          </a:p>
        </p:txBody>
      </p:sp>
      <p:sp>
        <p:nvSpPr>
          <p:cNvPr id="3" name="Content Placeholder 2">
            <a:extLst>
              <a:ext uri="{FF2B5EF4-FFF2-40B4-BE49-F238E27FC236}">
                <a16:creationId xmlns:a16="http://schemas.microsoft.com/office/drawing/2014/main" id="{90935112-9437-D011-D487-9BF591B84FB8}"/>
              </a:ext>
            </a:extLst>
          </p:cNvPr>
          <p:cNvSpPr>
            <a:spLocks noGrp="1"/>
          </p:cNvSpPr>
          <p:nvPr>
            <p:ph idx="1"/>
          </p:nvPr>
        </p:nvSpPr>
        <p:spPr>
          <a:xfrm>
            <a:off x="838200" y="1825625"/>
            <a:ext cx="10515600" cy="4883400"/>
          </a:xfrm>
        </p:spPr>
        <p:txBody>
          <a:bodyPr>
            <a:normAutofit fontScale="70000" lnSpcReduction="20000"/>
          </a:bodyPr>
          <a:lstStyle/>
          <a:p>
            <a:r>
              <a:rPr lang="en-US" sz="3400" b="0" i="0" dirty="0">
                <a:solidFill>
                  <a:srgbClr val="000000"/>
                </a:solidFill>
                <a:effectLst/>
              </a:rPr>
              <a:t>India registered a sustained growth in bioeconomy from USD 44 billion in 2019 to 80.1 billion in 2021</a:t>
            </a:r>
            <a:r>
              <a:rPr lang="en-US" sz="3400" b="0" i="0" dirty="0">
                <a:solidFill>
                  <a:srgbClr val="000000"/>
                </a:solidFill>
                <a:effectLst/>
                <a:latin typeface="Montserrat" panose="00000500000000000000" pitchFamily="2" charset="0"/>
              </a:rPr>
              <a:t>. </a:t>
            </a:r>
            <a:r>
              <a:rPr lang="en-US" sz="3400" b="0" i="0" dirty="0">
                <a:solidFill>
                  <a:srgbClr val="000000"/>
                </a:solidFill>
                <a:effectLst/>
              </a:rPr>
              <a:t>India has now set a target of USD 300 billion in bioeconomy by 2030.</a:t>
            </a:r>
            <a:br>
              <a:rPr lang="en-US" sz="3400" dirty="0"/>
            </a:br>
            <a:br>
              <a:rPr lang="en-US" sz="3400" dirty="0"/>
            </a:br>
            <a:r>
              <a:rPr lang="en-US" sz="3400" b="0" i="1" dirty="0">
                <a:solidFill>
                  <a:srgbClr val="000000"/>
                </a:solidFill>
                <a:effectLst/>
              </a:rPr>
              <a:t>Bioeconomy is the production, utilization, and conservation of biological resources, including related knowledge, science, technology, and innovation, to provide information, products, processes, and services across all economic sectors.</a:t>
            </a:r>
          </a:p>
          <a:p>
            <a:endParaRPr lang="en-US" sz="3400" dirty="0">
              <a:solidFill>
                <a:srgbClr val="000000"/>
              </a:solidFill>
            </a:endParaRPr>
          </a:p>
          <a:p>
            <a:r>
              <a:rPr lang="en-US" sz="3400" b="0" i="0" dirty="0">
                <a:solidFill>
                  <a:srgbClr val="4F4F4F"/>
                </a:solidFill>
                <a:effectLst/>
              </a:rPr>
              <a:t>The European Commission defines the bioeconomy as "the production of renewable biological resources and the conversion of these resources and waste streams into value added products, such as food, feed, bio-based products and bioenergy. Its sectors and industries have strong innovation potential due to their use of a wide range of sciences, enabling and industrial technologies, along with local and tacit knowledge." Source: </a:t>
            </a:r>
            <a:r>
              <a:rPr lang="en-US" sz="3400" b="1" i="0" u="none" strike="noStrike" dirty="0">
                <a:solidFill>
                  <a:srgbClr val="296A44"/>
                </a:solidFill>
                <a:effectLst/>
                <a:hlinkClick r:id="rId2" tooltip="Opens external link in new window"/>
              </a:rPr>
              <a:t>"Innovating for Sustainable Growth - A Bioeconomy for Europe"</a:t>
            </a:r>
            <a:r>
              <a:rPr lang="en-US" sz="3400" b="0" i="0" dirty="0">
                <a:solidFill>
                  <a:srgbClr val="4F4F4F"/>
                </a:solidFill>
                <a:effectLst/>
              </a:rPr>
              <a:t> (2012) </a:t>
            </a:r>
            <a:endParaRPr lang="en-US" sz="3400" b="0" i="0" dirty="0">
              <a:solidFill>
                <a:srgbClr val="000000"/>
              </a:solidFill>
              <a:effectLst/>
            </a:endParaRPr>
          </a:p>
          <a:p>
            <a:endParaRPr lang="en-IN" dirty="0"/>
          </a:p>
        </p:txBody>
      </p:sp>
    </p:spTree>
    <p:extLst>
      <p:ext uri="{BB962C8B-B14F-4D97-AF65-F5344CB8AC3E}">
        <p14:creationId xmlns:p14="http://schemas.microsoft.com/office/powerpoint/2010/main" val="2265405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31F5-833D-02B3-D0E6-E57F0647E0B4}"/>
              </a:ext>
            </a:extLst>
          </p:cNvPr>
          <p:cNvSpPr>
            <a:spLocks noGrp="1"/>
          </p:cNvSpPr>
          <p:nvPr>
            <p:ph type="title"/>
          </p:nvPr>
        </p:nvSpPr>
        <p:spPr/>
        <p:txBody>
          <a:bodyPr>
            <a:normAutofit fontScale="90000"/>
          </a:bodyPr>
          <a:lstStyle/>
          <a:p>
            <a:pPr>
              <a:lnSpc>
                <a:spcPct val="100000"/>
              </a:lnSpc>
            </a:pPr>
            <a:r>
              <a:rPr lang="en-US" b="0" i="0" dirty="0">
                <a:solidFill>
                  <a:srgbClr val="000000"/>
                </a:solidFill>
                <a:effectLst/>
                <a:latin typeface="+mn-lt"/>
              </a:rPr>
              <a:t>The concept of bioeconomy goes far beyond the </a:t>
            </a:r>
            <a:r>
              <a:rPr lang="en-US" b="0" i="0" dirty="0">
                <a:solidFill>
                  <a:srgbClr val="FF0000"/>
                </a:solidFill>
                <a:effectLst/>
                <a:latin typeface="+mn-lt"/>
              </a:rPr>
              <a:t>(“brown”?) </a:t>
            </a:r>
            <a:r>
              <a:rPr lang="en-US" b="0" i="0" dirty="0">
                <a:solidFill>
                  <a:srgbClr val="000000"/>
                </a:solidFill>
                <a:effectLst/>
                <a:latin typeface="+mn-lt"/>
              </a:rPr>
              <a:t>circular economy</a:t>
            </a:r>
            <a:endParaRPr lang="en-IN" dirty="0">
              <a:latin typeface="+mn-lt"/>
            </a:endParaRPr>
          </a:p>
        </p:txBody>
      </p:sp>
      <p:sp>
        <p:nvSpPr>
          <p:cNvPr id="3" name="Content Placeholder 2">
            <a:extLst>
              <a:ext uri="{FF2B5EF4-FFF2-40B4-BE49-F238E27FC236}">
                <a16:creationId xmlns:a16="http://schemas.microsoft.com/office/drawing/2014/main" id="{4E6F699C-6C98-8F80-7556-1FDAF8A4C767}"/>
              </a:ext>
            </a:extLst>
          </p:cNvPr>
          <p:cNvSpPr>
            <a:spLocks noGrp="1"/>
          </p:cNvSpPr>
          <p:nvPr>
            <p:ph idx="1"/>
          </p:nvPr>
        </p:nvSpPr>
        <p:spPr/>
        <p:txBody>
          <a:bodyPr>
            <a:normAutofit fontScale="85000" lnSpcReduction="20000"/>
          </a:bodyPr>
          <a:lstStyle/>
          <a:p>
            <a:r>
              <a:rPr lang="en-US" b="0" i="0" dirty="0">
                <a:solidFill>
                  <a:srgbClr val="202124"/>
                </a:solidFill>
                <a:effectLst/>
              </a:rPr>
              <a:t>The circular economy strengthens the eco-efficiency of processes and the use of recycled carbon to reduce the use of additional fossil carbon. </a:t>
            </a:r>
          </a:p>
          <a:p>
            <a:endParaRPr lang="en-US" b="0" i="0" dirty="0">
              <a:solidFill>
                <a:srgbClr val="202124"/>
              </a:solidFill>
              <a:effectLst/>
            </a:endParaRPr>
          </a:p>
          <a:p>
            <a:r>
              <a:rPr lang="en-US" b="0" i="0" dirty="0">
                <a:solidFill>
                  <a:srgbClr val="202124"/>
                </a:solidFill>
                <a:effectLst/>
              </a:rPr>
              <a:t>The bioeconomy substitutes fossil carbon by bio-based carbon from biomass from agriculture, forestry and marine environments. These are different but complementary approaches.</a:t>
            </a:r>
          </a:p>
          <a:p>
            <a:endParaRPr lang="en-US" dirty="0">
              <a:solidFill>
                <a:srgbClr val="202124"/>
              </a:solidFill>
            </a:endParaRPr>
          </a:p>
          <a:p>
            <a:r>
              <a:rPr lang="en-US" b="0" i="0" dirty="0">
                <a:solidFill>
                  <a:srgbClr val="000000"/>
                </a:solidFill>
                <a:effectLst/>
              </a:rPr>
              <a:t>Bioeconomy includes a lot more aspects than </a:t>
            </a:r>
            <a:r>
              <a:rPr lang="en-US" dirty="0">
                <a:solidFill>
                  <a:srgbClr val="000000"/>
                </a:solidFill>
              </a:rPr>
              <a:t>circular economy </a:t>
            </a:r>
            <a:r>
              <a:rPr lang="en-US" b="0" i="0" dirty="0">
                <a:solidFill>
                  <a:srgbClr val="000000"/>
                </a:solidFill>
                <a:effectLst/>
              </a:rPr>
              <a:t>such as new building blocks, new processing routes, new functionalities and properties of products.</a:t>
            </a:r>
          </a:p>
          <a:p>
            <a:endParaRPr lang="en-US" dirty="0">
              <a:solidFill>
                <a:srgbClr val="000000"/>
              </a:solidFill>
              <a:latin typeface="acumin-pro"/>
            </a:endParaRPr>
          </a:p>
          <a:p>
            <a:r>
              <a:rPr lang="en-IN" sz="1600" i="1" dirty="0"/>
              <a:t>https://www.brain-biotech.com/blickwinkel/circular/the-bioeconomy-is-much-more-than-a-circular-economy/#:~:text=The%20circular%20economy%20strengthens%20the,are%20different%20but%20complementary%20approaches.</a:t>
            </a:r>
          </a:p>
        </p:txBody>
      </p:sp>
    </p:spTree>
    <p:extLst>
      <p:ext uri="{BB962C8B-B14F-4D97-AF65-F5344CB8AC3E}">
        <p14:creationId xmlns:p14="http://schemas.microsoft.com/office/powerpoint/2010/main" val="223823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70813 Rz Bioeconomy 01">
            <a:extLst>
              <a:ext uri="{FF2B5EF4-FFF2-40B4-BE49-F238E27FC236}">
                <a16:creationId xmlns:a16="http://schemas.microsoft.com/office/drawing/2014/main" id="{9BE6091A-E6CF-CCB1-9BE7-F95D505E3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737" y="0"/>
            <a:ext cx="8895778" cy="667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504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421DCDC-CB6F-0A4C-B738-67CF65099248}"/>
              </a:ext>
            </a:extLst>
          </p:cNvPr>
          <p:cNvSpPr/>
          <p:nvPr/>
        </p:nvSpPr>
        <p:spPr>
          <a:xfrm>
            <a:off x="216088" y="1235826"/>
            <a:ext cx="5781391" cy="419031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IN" sz="2000" dirty="0">
                <a:latin typeface="Arial" panose="020B0604020202020204" pitchFamily="34" charset="0"/>
                <a:cs typeface="Arial" panose="020B0604020202020204" pitchFamily="34" charset="0"/>
              </a:rPr>
              <a:t>Circular bioeconomy could be a </a:t>
            </a:r>
            <a:r>
              <a:rPr lang="en-IN" sz="2000" b="1" dirty="0">
                <a:latin typeface="Arial" panose="020B0604020202020204" pitchFamily="34" charset="0"/>
                <a:cs typeface="Arial" panose="020B0604020202020204" pitchFamily="34" charset="0"/>
              </a:rPr>
              <a:t>‘policy toolbox’ to align with SDG Goals &amp; Targets</a:t>
            </a:r>
          </a:p>
          <a:p>
            <a:pPr marL="342900" indent="-342900" algn="just">
              <a:lnSpc>
                <a:spcPct val="150000"/>
              </a:lnSpc>
              <a:buFont typeface="Courier New" panose="02070309020205020404" pitchFamily="49" charset="0"/>
              <a:buChar char="o"/>
            </a:pPr>
            <a:endParaRPr lang="en-IN" sz="2000" b="1" dirty="0">
              <a:latin typeface="Arial" panose="020B0604020202020204" pitchFamily="34" charset="0"/>
              <a:cs typeface="Arial" panose="020B0604020202020204" pitchFamily="34" charset="0"/>
            </a:endParaRPr>
          </a:p>
          <a:p>
            <a:pPr marL="342900" indent="-342900" algn="just">
              <a:lnSpc>
                <a:spcPct val="150000"/>
              </a:lnSpc>
              <a:buFont typeface="Courier New" panose="02070309020205020404" pitchFamily="49" charset="0"/>
              <a:buChar char="o"/>
            </a:pPr>
            <a:r>
              <a:rPr lang="en-IN" sz="2000" b="1" dirty="0">
                <a:latin typeface="Arial" panose="020B0604020202020204" pitchFamily="34" charset="0"/>
                <a:cs typeface="Arial" panose="020B0604020202020204" pitchFamily="34" charset="0"/>
              </a:rPr>
              <a:t>SDG 6 </a:t>
            </a:r>
            <a:r>
              <a:rPr lang="en-IN" sz="2000" dirty="0">
                <a:latin typeface="Arial" panose="020B0604020202020204" pitchFamily="34" charset="0"/>
                <a:cs typeface="Arial" panose="020B0604020202020204" pitchFamily="34" charset="0"/>
              </a:rPr>
              <a:t>(Water and Sanitation)</a:t>
            </a:r>
          </a:p>
          <a:p>
            <a:pPr marL="342900" indent="-342900" algn="just">
              <a:lnSpc>
                <a:spcPct val="150000"/>
              </a:lnSpc>
              <a:buFont typeface="Courier New" panose="02070309020205020404" pitchFamily="49" charset="0"/>
              <a:buChar char="o"/>
            </a:pPr>
            <a:r>
              <a:rPr lang="en-IN" sz="2000" b="1" dirty="0">
                <a:latin typeface="Arial" panose="020B0604020202020204" pitchFamily="34" charset="0"/>
                <a:cs typeface="Arial" panose="020B0604020202020204" pitchFamily="34" charset="0"/>
              </a:rPr>
              <a:t>SDG 7 </a:t>
            </a:r>
            <a:r>
              <a:rPr lang="en-IN" sz="2000" dirty="0">
                <a:latin typeface="Arial" panose="020B0604020202020204" pitchFamily="34" charset="0"/>
                <a:cs typeface="Arial" panose="020B0604020202020204" pitchFamily="34" charset="0"/>
              </a:rPr>
              <a:t>(Affordable and Clean Energy)</a:t>
            </a:r>
          </a:p>
          <a:p>
            <a:pPr marL="342900" indent="-342900" algn="just">
              <a:lnSpc>
                <a:spcPct val="150000"/>
              </a:lnSpc>
              <a:buFont typeface="Courier New" panose="02070309020205020404" pitchFamily="49" charset="0"/>
              <a:buChar char="o"/>
            </a:pPr>
            <a:r>
              <a:rPr lang="en-IN" sz="2000" b="1" dirty="0">
                <a:latin typeface="Arial" panose="020B0604020202020204" pitchFamily="34" charset="0"/>
                <a:cs typeface="Arial" panose="020B0604020202020204" pitchFamily="34" charset="0"/>
              </a:rPr>
              <a:t>SDG 8 </a:t>
            </a:r>
            <a:r>
              <a:rPr lang="en-IN" sz="2000" dirty="0">
                <a:latin typeface="Arial" panose="020B0604020202020204" pitchFamily="34" charset="0"/>
                <a:cs typeface="Arial" panose="020B0604020202020204" pitchFamily="34" charset="0"/>
              </a:rPr>
              <a:t>(Decent Work and Economic Growth)</a:t>
            </a:r>
          </a:p>
          <a:p>
            <a:pPr marL="342900" indent="-342900" algn="just">
              <a:lnSpc>
                <a:spcPct val="150000"/>
              </a:lnSpc>
              <a:buFont typeface="Courier New" panose="02070309020205020404" pitchFamily="49" charset="0"/>
              <a:buChar char="o"/>
            </a:pPr>
            <a:r>
              <a:rPr lang="en-IN" sz="2000" b="1" dirty="0">
                <a:latin typeface="Arial" panose="020B0604020202020204" pitchFamily="34" charset="0"/>
                <a:cs typeface="Arial" panose="020B0604020202020204" pitchFamily="34" charset="0"/>
              </a:rPr>
              <a:t>SDG 12 </a:t>
            </a:r>
            <a:r>
              <a:rPr lang="en-IN" sz="2000" dirty="0">
                <a:latin typeface="Arial" panose="020B0604020202020204" pitchFamily="34" charset="0"/>
                <a:cs typeface="Arial" panose="020B0604020202020204" pitchFamily="34" charset="0"/>
              </a:rPr>
              <a:t>(Responsible Consumption and Production) </a:t>
            </a:r>
          </a:p>
          <a:p>
            <a:pPr marL="342900" indent="-342900" algn="just">
              <a:lnSpc>
                <a:spcPct val="150000"/>
              </a:lnSpc>
              <a:buFont typeface="Courier New" panose="02070309020205020404" pitchFamily="49" charset="0"/>
              <a:buChar char="o"/>
            </a:pPr>
            <a:r>
              <a:rPr lang="en-IN" sz="2000" b="1" dirty="0">
                <a:latin typeface="Arial" panose="020B0604020202020204" pitchFamily="34" charset="0"/>
                <a:cs typeface="Arial" panose="020B0604020202020204" pitchFamily="34" charset="0"/>
              </a:rPr>
              <a:t>SDG 15 </a:t>
            </a:r>
            <a:r>
              <a:rPr lang="en-IN" sz="2000" dirty="0">
                <a:latin typeface="Arial" panose="020B0604020202020204" pitchFamily="34" charset="0"/>
                <a:cs typeface="Arial" panose="020B0604020202020204" pitchFamily="34" charset="0"/>
              </a:rPr>
              <a:t>(Life on Land) </a:t>
            </a:r>
          </a:p>
        </p:txBody>
      </p:sp>
      <p:pic>
        <p:nvPicPr>
          <p:cNvPr id="15" name="Picture 14">
            <a:extLst>
              <a:ext uri="{FF2B5EF4-FFF2-40B4-BE49-F238E27FC236}">
                <a16:creationId xmlns:a16="http://schemas.microsoft.com/office/drawing/2014/main" id="{EB2DD08E-0B6A-0243-81A9-FB2568181D28}"/>
              </a:ext>
            </a:extLst>
          </p:cNvPr>
          <p:cNvPicPr>
            <a:picLocks noChangeAspect="1"/>
          </p:cNvPicPr>
          <p:nvPr/>
        </p:nvPicPr>
        <p:blipFill>
          <a:blip r:embed="rId2"/>
          <a:stretch>
            <a:fillRect/>
          </a:stretch>
        </p:blipFill>
        <p:spPr>
          <a:xfrm>
            <a:off x="5889840" y="6488154"/>
            <a:ext cx="529248" cy="271681"/>
          </a:xfrm>
          <a:prstGeom prst="rect">
            <a:avLst/>
          </a:prstGeom>
        </p:spPr>
      </p:pic>
      <p:sp>
        <p:nvSpPr>
          <p:cNvPr id="18" name="TextBox 17">
            <a:extLst>
              <a:ext uri="{FF2B5EF4-FFF2-40B4-BE49-F238E27FC236}">
                <a16:creationId xmlns:a16="http://schemas.microsoft.com/office/drawing/2014/main" id="{7B190951-5653-402E-9B9E-75D1B362C4C8}"/>
              </a:ext>
            </a:extLst>
          </p:cNvPr>
          <p:cNvSpPr txBox="1"/>
          <p:nvPr/>
        </p:nvSpPr>
        <p:spPr>
          <a:xfrm>
            <a:off x="1284941" y="6402461"/>
            <a:ext cx="3470565" cy="375552"/>
          </a:xfrm>
          <a:prstGeom prst="rect">
            <a:avLst/>
          </a:prstGeom>
          <a:noFill/>
        </p:spPr>
        <p:txBody>
          <a:bodyPr wrap="none" rtlCol="0">
            <a:spAutoFit/>
          </a:bodyP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SWITCH-Asia Leadership Academy 2020</a:t>
            </a:r>
          </a:p>
        </p:txBody>
      </p:sp>
      <p:pic>
        <p:nvPicPr>
          <p:cNvPr id="14" name="Picture 13"/>
          <p:cNvPicPr>
            <a:picLocks noChangeAspect="1"/>
          </p:cNvPicPr>
          <p:nvPr/>
        </p:nvPicPr>
        <p:blipFill>
          <a:blip r:embed="rId3"/>
          <a:stretch>
            <a:fillRect/>
          </a:stretch>
        </p:blipFill>
        <p:spPr>
          <a:xfrm>
            <a:off x="6105832" y="1235826"/>
            <a:ext cx="5870080" cy="4930867"/>
          </a:xfrm>
          <a:prstGeom prst="rect">
            <a:avLst/>
          </a:prstGeom>
        </p:spPr>
      </p:pic>
      <p:sp>
        <p:nvSpPr>
          <p:cNvPr id="17" name="TextBox 16"/>
          <p:cNvSpPr txBox="1"/>
          <p:nvPr/>
        </p:nvSpPr>
        <p:spPr>
          <a:xfrm>
            <a:off x="7043480" y="6156448"/>
            <a:ext cx="4943476"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Source: </a:t>
            </a:r>
            <a:r>
              <a:rPr lang="en-US" sz="1200" i="1" dirty="0">
                <a:latin typeface="Arial" panose="020B0604020202020204" pitchFamily="34" charset="0"/>
                <a:cs typeface="Arial" panose="020B0604020202020204" pitchFamily="34" charset="0"/>
                <a:hlinkClick r:id="rId4"/>
              </a:rPr>
              <a:t>Relevance of CE practices to Sustainable Development Goals</a:t>
            </a:r>
            <a:endParaRPr lang="en-US" sz="1200" i="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493126D0-539C-F381-3B4B-5101368C80F5}"/>
              </a:ext>
            </a:extLst>
          </p:cNvPr>
          <p:cNvSpPr txBox="1">
            <a:spLocks/>
          </p:cNvSpPr>
          <p:nvPr/>
        </p:nvSpPr>
        <p:spPr>
          <a:xfrm>
            <a:off x="1868407" y="143382"/>
            <a:ext cx="10546413" cy="770983"/>
          </a:xfrm>
          <a:prstGeom prst="rect">
            <a:avLst/>
          </a:prstGeom>
        </p:spPr>
        <p:txBody>
          <a:bodyPr/>
          <a:lstStyle>
            <a:lvl1pPr algn="l" defTabSz="914400" rtl="0" eaLnBrk="1" latinLnBrk="0" hangingPunct="1">
              <a:lnSpc>
                <a:spcPct val="90000"/>
              </a:lnSpc>
              <a:spcBef>
                <a:spcPct val="0"/>
              </a:spcBef>
              <a:buNone/>
              <a:defRPr lang="en-US" sz="3600" kern="1200" dirty="0">
                <a:solidFill>
                  <a:srgbClr val="00B8DE"/>
                </a:solidFill>
                <a:latin typeface="Arial" panose="020B0604020202020204" pitchFamily="34" charset="0"/>
                <a:ea typeface="+mj-ea"/>
                <a:cs typeface="Arial" panose="020B0604020202020204" pitchFamily="34" charset="0"/>
              </a:defRPr>
            </a:lvl1pPr>
          </a:lstStyle>
          <a:p>
            <a:r>
              <a:rPr lang="en-IN" sz="4000" b="1" dirty="0"/>
              <a:t>SDG’s and Circular Bioeconomy</a:t>
            </a:r>
            <a:endParaRPr lang="en-US" sz="3200" b="1" dirty="0"/>
          </a:p>
        </p:txBody>
      </p:sp>
    </p:spTree>
    <p:extLst>
      <p:ext uri="{BB962C8B-B14F-4D97-AF65-F5344CB8AC3E}">
        <p14:creationId xmlns:p14="http://schemas.microsoft.com/office/powerpoint/2010/main" val="3195959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F83C-2410-72D6-066D-2B6E12DF4B5E}"/>
              </a:ext>
            </a:extLst>
          </p:cNvPr>
          <p:cNvSpPr>
            <a:spLocks noGrp="1"/>
          </p:cNvSpPr>
          <p:nvPr>
            <p:ph type="title"/>
          </p:nvPr>
        </p:nvSpPr>
        <p:spPr>
          <a:xfrm>
            <a:off x="335622" y="5293132"/>
            <a:ext cx="5259707" cy="1325563"/>
          </a:xfrm>
        </p:spPr>
        <p:txBody>
          <a:bodyPr>
            <a:normAutofit/>
          </a:bodyPr>
          <a:lstStyle/>
          <a:p>
            <a:r>
              <a:rPr lang="en-US" dirty="0"/>
              <a:t>No Easy Solutions </a:t>
            </a:r>
            <a:endParaRPr lang="en-IN" dirty="0"/>
          </a:p>
        </p:txBody>
      </p:sp>
      <p:sp>
        <p:nvSpPr>
          <p:cNvPr id="5127" name="Freeform: Shape 5126">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122" name="Picture 2" descr="How in-house clear up consumer confusion matters | Managing Intellectual  Property">
            <a:extLst>
              <a:ext uri="{FF2B5EF4-FFF2-40B4-BE49-F238E27FC236}">
                <a16:creationId xmlns:a16="http://schemas.microsoft.com/office/drawing/2014/main" id="{31A4F5F5-99E3-6ADC-8EA9-E0F0C58994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35" r="4389"/>
          <a:stretch/>
        </p:blipFill>
        <p:spPr bwMode="auto">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93EDFBF-0902-40C9-1E52-5E5DC8BDC6E0}"/>
              </a:ext>
            </a:extLst>
          </p:cNvPr>
          <p:cNvSpPr>
            <a:spLocks noGrp="1"/>
          </p:cNvSpPr>
          <p:nvPr>
            <p:ph idx="1"/>
          </p:nvPr>
        </p:nvSpPr>
        <p:spPr>
          <a:xfrm>
            <a:off x="6289158" y="641731"/>
            <a:ext cx="5567220" cy="5254922"/>
          </a:xfrm>
        </p:spPr>
        <p:txBody>
          <a:bodyPr anchor="t">
            <a:normAutofit fontScale="92500" lnSpcReduction="10000"/>
          </a:bodyPr>
          <a:lstStyle/>
          <a:p>
            <a:r>
              <a:rPr lang="en-US" sz="2400" dirty="0"/>
              <a:t>We must tame population growth and reduce </a:t>
            </a:r>
            <a:r>
              <a:rPr lang="en-US" sz="2400" b="1" dirty="0">
                <a:solidFill>
                  <a:srgbClr val="FFFF00"/>
                </a:solidFill>
              </a:rPr>
              <a:t>unevenness in our consumption patterns</a:t>
            </a:r>
            <a:r>
              <a:rPr lang="en-US" sz="2400" dirty="0">
                <a:solidFill>
                  <a:srgbClr val="FFFF00"/>
                </a:solidFill>
              </a:rPr>
              <a:t>. </a:t>
            </a:r>
          </a:p>
          <a:p>
            <a:endParaRPr lang="en-US" sz="2400" dirty="0"/>
          </a:p>
          <a:p>
            <a:r>
              <a:rPr lang="en-US" sz="2400" dirty="0"/>
              <a:t>Sustainable lifestyles and </a:t>
            </a:r>
            <a:r>
              <a:rPr lang="en-US" sz="2400" b="1" dirty="0">
                <a:solidFill>
                  <a:srgbClr val="FFFF00"/>
                </a:solidFill>
              </a:rPr>
              <a:t>constrained </a:t>
            </a:r>
            <a:r>
              <a:rPr lang="en-US" sz="2400" dirty="0"/>
              <a:t>lifestyles are not the same </a:t>
            </a:r>
            <a:endParaRPr lang="en-IN" sz="2400" dirty="0"/>
          </a:p>
          <a:p>
            <a:endParaRPr lang="en-US" sz="2400" dirty="0"/>
          </a:p>
          <a:p>
            <a:r>
              <a:rPr lang="en-US" sz="2400" dirty="0"/>
              <a:t>Resource </a:t>
            </a:r>
            <a:r>
              <a:rPr lang="en-US" sz="2400" b="1" dirty="0"/>
              <a:t>s</a:t>
            </a:r>
            <a:r>
              <a:rPr lang="en-US" sz="2400" b="1" dirty="0">
                <a:solidFill>
                  <a:srgbClr val="FFFF00"/>
                </a:solidFill>
              </a:rPr>
              <a:t>ufficiency</a:t>
            </a:r>
            <a:r>
              <a:rPr lang="en-US" sz="2400" dirty="0"/>
              <a:t> must be looked into and not just focus on resource </a:t>
            </a:r>
            <a:r>
              <a:rPr lang="en-US" sz="2400" b="1" dirty="0">
                <a:solidFill>
                  <a:srgbClr val="FFFF00"/>
                </a:solidFill>
              </a:rPr>
              <a:t>efficiency</a:t>
            </a:r>
            <a:r>
              <a:rPr lang="en-US" sz="2400" dirty="0"/>
              <a:t> </a:t>
            </a:r>
          </a:p>
          <a:p>
            <a:endParaRPr lang="en-US" sz="2400" dirty="0"/>
          </a:p>
          <a:p>
            <a:r>
              <a:rPr lang="en-US" sz="2400" dirty="0"/>
              <a:t>If we don’t then the “circular system” that we may </a:t>
            </a:r>
            <a:r>
              <a:rPr lang="en-US" sz="2400" dirty="0">
                <a:solidFill>
                  <a:srgbClr val="FFFF00"/>
                </a:solidFill>
              </a:rPr>
              <a:t>recreate </a:t>
            </a:r>
            <a:r>
              <a:rPr lang="en-US" sz="2400" dirty="0"/>
              <a:t>will choke. </a:t>
            </a:r>
          </a:p>
          <a:p>
            <a:endParaRPr lang="en-US" sz="2400" dirty="0"/>
          </a:p>
          <a:p>
            <a:r>
              <a:rPr lang="en-US" sz="2400" b="1" dirty="0">
                <a:solidFill>
                  <a:srgbClr val="FF0000"/>
                </a:solidFill>
              </a:rPr>
              <a:t>There are limits to circularity </a:t>
            </a:r>
          </a:p>
          <a:p>
            <a:endParaRPr lang="en-US" sz="2400" dirty="0"/>
          </a:p>
        </p:txBody>
      </p:sp>
    </p:spTree>
    <p:extLst>
      <p:ext uri="{BB962C8B-B14F-4D97-AF65-F5344CB8AC3E}">
        <p14:creationId xmlns:p14="http://schemas.microsoft.com/office/powerpoint/2010/main" val="413855299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B5E6A-5D05-F864-1EDB-5D0B43AC294B}"/>
              </a:ext>
            </a:extLst>
          </p:cNvPr>
          <p:cNvSpPr>
            <a:spLocks noGrp="1"/>
          </p:cNvSpPr>
          <p:nvPr>
            <p:ph type="title"/>
          </p:nvPr>
        </p:nvSpPr>
        <p:spPr>
          <a:xfrm>
            <a:off x="572493" y="238539"/>
            <a:ext cx="11047013" cy="1434415"/>
          </a:xfrm>
        </p:spPr>
        <p:txBody>
          <a:bodyPr anchor="b">
            <a:normAutofit/>
          </a:bodyPr>
          <a:lstStyle/>
          <a:p>
            <a:r>
              <a:rPr lang="en-US" sz="5400" dirty="0"/>
              <a:t>Risks of circularity </a:t>
            </a:r>
            <a:endParaRPr lang="en-IN" sz="5400" dirty="0"/>
          </a:p>
        </p:txBody>
      </p:sp>
      <p:sp>
        <p:nvSpPr>
          <p:cNvPr id="1046"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to Do (And Not Do) with Your Old T-Shirts">
            <a:extLst>
              <a:ext uri="{FF2B5EF4-FFF2-40B4-BE49-F238E27FC236}">
                <a16:creationId xmlns:a16="http://schemas.microsoft.com/office/drawing/2014/main" id="{07E82E31-31C0-343F-E026-0025653D60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10" r="26605"/>
          <a:stretch/>
        </p:blipFill>
        <p:spPr bwMode="auto">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699D4C-3785-C7A2-97F4-B0718BDF8B40}"/>
              </a:ext>
            </a:extLst>
          </p:cNvPr>
          <p:cNvSpPr>
            <a:spLocks noGrp="1"/>
          </p:cNvSpPr>
          <p:nvPr>
            <p:ph idx="1"/>
          </p:nvPr>
        </p:nvSpPr>
        <p:spPr>
          <a:xfrm>
            <a:off x="4905955" y="2071316"/>
            <a:ext cx="6713552" cy="4114800"/>
          </a:xfrm>
        </p:spPr>
        <p:txBody>
          <a:bodyPr anchor="t">
            <a:normAutofit/>
          </a:bodyPr>
          <a:lstStyle/>
          <a:p>
            <a:r>
              <a:rPr lang="en-US" sz="2400" dirty="0"/>
              <a:t>Promotion of Recycled products in Haste  </a:t>
            </a:r>
          </a:p>
          <a:p>
            <a:r>
              <a:rPr lang="en-US" sz="2400" dirty="0"/>
              <a:t>Absence of </a:t>
            </a:r>
            <a:r>
              <a:rPr lang="en-US" sz="2400" b="1" dirty="0"/>
              <a:t>risk-based standards</a:t>
            </a:r>
            <a:r>
              <a:rPr lang="en-US" sz="2400" dirty="0"/>
              <a:t> </a:t>
            </a:r>
          </a:p>
          <a:p>
            <a:r>
              <a:rPr lang="en-US" sz="2400" dirty="0"/>
              <a:t>Poor or no Verification</a:t>
            </a:r>
          </a:p>
          <a:p>
            <a:r>
              <a:rPr lang="en-US" sz="2400" b="1" dirty="0"/>
              <a:t>Policy Impact and Risk assessments not conducted</a:t>
            </a:r>
            <a:r>
              <a:rPr lang="en-US" sz="2400" dirty="0"/>
              <a:t> on circularity. No one demands! </a:t>
            </a:r>
            <a:r>
              <a:rPr lang="en-US" sz="2200" dirty="0"/>
              <a:t> </a:t>
            </a:r>
          </a:p>
          <a:p>
            <a:endParaRPr lang="en-IN" sz="2200" dirty="0"/>
          </a:p>
          <a:p>
            <a:pPr marL="0" indent="0">
              <a:buNone/>
            </a:pPr>
            <a:r>
              <a:rPr lang="en-IN" sz="3600" b="1" dirty="0">
                <a:solidFill>
                  <a:srgbClr val="FF0000"/>
                </a:solidFill>
              </a:rPr>
              <a:t>A bumpy ride expected in the future as we mature in circularity </a:t>
            </a:r>
          </a:p>
          <a:p>
            <a:endParaRPr lang="en-IN" sz="2200" dirty="0"/>
          </a:p>
        </p:txBody>
      </p:sp>
    </p:spTree>
    <p:extLst>
      <p:ext uri="{BB962C8B-B14F-4D97-AF65-F5344CB8AC3E}">
        <p14:creationId xmlns:p14="http://schemas.microsoft.com/office/powerpoint/2010/main" val="788572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Lightbulb off with illuminated background">
            <a:extLst>
              <a:ext uri="{FF2B5EF4-FFF2-40B4-BE49-F238E27FC236}">
                <a16:creationId xmlns:a16="http://schemas.microsoft.com/office/drawing/2014/main" id="{578358D9-0A31-6A04-4675-3B697515D198}"/>
              </a:ext>
            </a:extLst>
          </p:cNvPr>
          <p:cNvPicPr>
            <a:picLocks noChangeAspect="1"/>
          </p:cNvPicPr>
          <p:nvPr/>
        </p:nvPicPr>
        <p:blipFill rotWithShape="1">
          <a:blip r:embed="rId2">
            <a:alphaModFix amt="50000"/>
          </a:blip>
          <a:srcRect r="-1" b="15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E286EBED-9E7F-05CD-13BB-C3D8A0847585}"/>
              </a:ext>
            </a:extLst>
          </p:cNvPr>
          <p:cNvSpPr>
            <a:spLocks noGrp="1"/>
          </p:cNvSpPr>
          <p:nvPr>
            <p:ph type="ctrTitle"/>
          </p:nvPr>
        </p:nvSpPr>
        <p:spPr>
          <a:xfrm>
            <a:off x="1524000" y="1122363"/>
            <a:ext cx="9144000" cy="3063240"/>
          </a:xfrm>
        </p:spPr>
        <p:txBody>
          <a:bodyPr>
            <a:normAutofit/>
          </a:bodyPr>
          <a:lstStyle/>
          <a:p>
            <a:r>
              <a:rPr lang="en-IN" sz="6600">
                <a:solidFill>
                  <a:srgbClr val="FFFFFF"/>
                </a:solidFill>
              </a:rPr>
              <a:t>Sadly, there </a:t>
            </a:r>
            <a:r>
              <a:rPr lang="en-IN" sz="6600" dirty="0">
                <a:solidFill>
                  <a:srgbClr val="FFFFFF"/>
                </a:solidFill>
              </a:rPr>
              <a:t>are no conclusions</a:t>
            </a:r>
          </a:p>
        </p:txBody>
      </p:sp>
      <p:sp>
        <p:nvSpPr>
          <p:cNvPr id="3" name="Subtitle 2">
            <a:extLst>
              <a:ext uri="{FF2B5EF4-FFF2-40B4-BE49-F238E27FC236}">
                <a16:creationId xmlns:a16="http://schemas.microsoft.com/office/drawing/2014/main" id="{ACCDE1EC-ADD2-7932-E426-95414356B44B}"/>
              </a:ext>
            </a:extLst>
          </p:cNvPr>
          <p:cNvSpPr>
            <a:spLocks noGrp="1"/>
          </p:cNvSpPr>
          <p:nvPr>
            <p:ph type="subTitle" idx="1"/>
          </p:nvPr>
        </p:nvSpPr>
        <p:spPr>
          <a:xfrm>
            <a:off x="1527048" y="4599432"/>
            <a:ext cx="9144000" cy="1536192"/>
          </a:xfrm>
        </p:spPr>
        <p:txBody>
          <a:bodyPr>
            <a:normAutofit/>
          </a:bodyPr>
          <a:lstStyle/>
          <a:p>
            <a:endParaRPr lang="en-US">
              <a:solidFill>
                <a:srgbClr val="FFFFFF"/>
              </a:solidFill>
            </a:endParaRPr>
          </a:p>
          <a:p>
            <a:r>
              <a:rPr lang="en-IN">
                <a:solidFill>
                  <a:srgbClr val="FFFFFF"/>
                </a:solidFill>
              </a:rPr>
              <a:t>Thank you </a:t>
            </a:r>
          </a:p>
        </p:txBody>
      </p:sp>
      <p:sp>
        <p:nvSpPr>
          <p:cNvPr id="5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058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poster, logo&#10;&#10;Description automatically generated">
            <a:extLst>
              <a:ext uri="{FF2B5EF4-FFF2-40B4-BE49-F238E27FC236}">
                <a16:creationId xmlns:a16="http://schemas.microsoft.com/office/drawing/2014/main" id="{B5805C93-407B-4035-688F-261E010C7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700" y="-22741"/>
            <a:ext cx="4572000" cy="6858000"/>
          </a:xfrm>
          <a:prstGeom prst="rect">
            <a:avLst/>
          </a:prstGeom>
        </p:spPr>
      </p:pic>
      <p:pic>
        <p:nvPicPr>
          <p:cNvPr id="5" name="Picture 4" descr="A group of people around a globe&#10;&#10;Description automatically generated with low confidence">
            <a:extLst>
              <a:ext uri="{FF2B5EF4-FFF2-40B4-BE49-F238E27FC236}">
                <a16:creationId xmlns:a16="http://schemas.microsoft.com/office/drawing/2014/main" id="{8DA1B3F6-9160-AB73-9E5E-946F22754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434" y="0"/>
            <a:ext cx="4663716" cy="6835259"/>
          </a:xfrm>
          <a:prstGeom prst="rect">
            <a:avLst/>
          </a:prstGeom>
        </p:spPr>
      </p:pic>
    </p:spTree>
    <p:extLst>
      <p:ext uri="{BB962C8B-B14F-4D97-AF65-F5344CB8AC3E}">
        <p14:creationId xmlns:p14="http://schemas.microsoft.com/office/powerpoint/2010/main" val="1917742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664" y="63689"/>
            <a:ext cx="11180672" cy="681150"/>
          </a:xfrm>
        </p:spPr>
        <p:txBody>
          <a:bodyPr>
            <a:noAutofit/>
          </a:bodyPr>
          <a:lstStyle/>
          <a:p>
            <a:r>
              <a:rPr lang="en-US" sz="3200" b="1" dirty="0">
                <a:solidFill>
                  <a:schemeClr val="bg1"/>
                </a:solidFill>
                <a:latin typeface="Arial" panose="020B0604020202020204" pitchFamily="34" charset="0"/>
                <a:cs typeface="Arial" panose="020B0604020202020204" pitchFamily="34" charset="0"/>
              </a:rPr>
              <a:t>Economic growth, resource depletion and degradation</a:t>
            </a:r>
          </a:p>
        </p:txBody>
      </p:sp>
      <p:sp>
        <p:nvSpPr>
          <p:cNvPr id="4" name="Slide Number Placeholder 3"/>
          <p:cNvSpPr>
            <a:spLocks noGrp="1"/>
          </p:cNvSpPr>
          <p:nvPr>
            <p:ph type="sldNum" sz="quarter" idx="12"/>
          </p:nvPr>
        </p:nvSpPr>
        <p:spPr>
          <a:xfrm>
            <a:off x="4617266" y="6517312"/>
            <a:ext cx="2743200" cy="365125"/>
          </a:xfrm>
        </p:spPr>
        <p:txBody>
          <a:bodyPr/>
          <a:lstStyle/>
          <a:p>
            <a:pPr algn="ctr">
              <a:defRPr/>
            </a:pPr>
            <a:fld id="{113F0D6E-39DB-4CFB-BDDF-E5410B2F80FF}" type="slidenum">
              <a:rPr lang="en-US" altLang="en-US" smtClean="0"/>
              <a:pPr algn="ctr">
                <a:defRPr/>
              </a:pPr>
              <a:t>3</a:t>
            </a:fld>
            <a:endParaRPr lang="en-US" altLang="en-US" dirty="0"/>
          </a:p>
        </p:txBody>
      </p:sp>
      <p:pic>
        <p:nvPicPr>
          <p:cNvPr id="6" name="Picture 5"/>
          <p:cNvPicPr>
            <a:picLocks noChangeAspect="1"/>
          </p:cNvPicPr>
          <p:nvPr/>
        </p:nvPicPr>
        <p:blipFill>
          <a:blip r:embed="rId2"/>
          <a:stretch>
            <a:fillRect/>
          </a:stretch>
        </p:blipFill>
        <p:spPr>
          <a:xfrm>
            <a:off x="6253162" y="2374900"/>
            <a:ext cx="5938838" cy="3166309"/>
          </a:xfrm>
          <a:prstGeom prst="rect">
            <a:avLst/>
          </a:prstGeom>
        </p:spPr>
      </p:pic>
      <p:sp>
        <p:nvSpPr>
          <p:cNvPr id="9" name="TextBox 8"/>
          <p:cNvSpPr txBox="1"/>
          <p:nvPr/>
        </p:nvSpPr>
        <p:spPr>
          <a:xfrm>
            <a:off x="8005292" y="5624612"/>
            <a:ext cx="2795636" cy="369332"/>
          </a:xfrm>
          <a:prstGeom prst="rect">
            <a:avLst/>
          </a:prstGeom>
          <a:noFill/>
          <a:ln w="28575">
            <a:solidFill>
              <a:schemeClr val="tx2"/>
            </a:solidFill>
          </a:ln>
        </p:spPr>
        <p:txBody>
          <a:bodyPr wrap="square" rtlCol="0">
            <a:spAutoFit/>
          </a:bodyPr>
          <a:lstStyle/>
          <a:p>
            <a:pPr algn="ctr"/>
            <a:r>
              <a:rPr lang="en-US" dirty="0">
                <a:solidFill>
                  <a:prstClr val="black"/>
                </a:solidFill>
                <a:latin typeface="Calibri" panose="020F0502020204030204"/>
              </a:rPr>
              <a:t>GDP Vs Forest Degradation</a:t>
            </a:r>
          </a:p>
        </p:txBody>
      </p:sp>
      <p:sp>
        <p:nvSpPr>
          <p:cNvPr id="11" name="TextBox 10"/>
          <p:cNvSpPr txBox="1"/>
          <p:nvPr/>
        </p:nvSpPr>
        <p:spPr>
          <a:xfrm>
            <a:off x="2375101" y="744839"/>
            <a:ext cx="7756122" cy="830997"/>
          </a:xfrm>
          <a:prstGeom prst="rect">
            <a:avLst/>
          </a:prstGeom>
          <a:noFill/>
          <a:ln w="38100">
            <a:solidFill>
              <a:srgbClr val="1F497D"/>
            </a:solidFill>
          </a:ln>
        </p:spPr>
        <p:txBody>
          <a:bodyPr wrap="square" rtlCol="0">
            <a:spAutoFit/>
          </a:bodyPr>
          <a:lstStyle/>
          <a:p>
            <a:pPr algn="ctr"/>
            <a:r>
              <a:rPr lang="en-US" sz="2400" b="1" dirty="0">
                <a:solidFill>
                  <a:prstClr val="black"/>
                </a:solidFill>
                <a:latin typeface="Calibri" panose="020F0502020204030204"/>
              </a:rPr>
              <a:t>Need to decouple Economic growth from resource depletion and environmental degradation</a:t>
            </a:r>
          </a:p>
        </p:txBody>
      </p:sp>
      <p:sp>
        <p:nvSpPr>
          <p:cNvPr id="7" name="TextBox 6"/>
          <p:cNvSpPr txBox="1"/>
          <p:nvPr/>
        </p:nvSpPr>
        <p:spPr>
          <a:xfrm>
            <a:off x="7335148" y="5974661"/>
            <a:ext cx="4145425" cy="276999"/>
          </a:xfrm>
          <a:prstGeom prst="rect">
            <a:avLst/>
          </a:prstGeom>
          <a:noFill/>
        </p:spPr>
        <p:txBody>
          <a:bodyPr wrap="square" rtlCol="0">
            <a:spAutoFit/>
          </a:bodyPr>
          <a:lstStyle/>
          <a:p>
            <a:pPr algn="ctr"/>
            <a:r>
              <a:rPr lang="en-US" sz="1200" dirty="0"/>
              <a:t>Source: The World Bank Food and Agriculture organization</a:t>
            </a:r>
          </a:p>
        </p:txBody>
      </p:sp>
      <p:pic>
        <p:nvPicPr>
          <p:cNvPr id="12" name="Picture 11">
            <a:extLst>
              <a:ext uri="{FF2B5EF4-FFF2-40B4-BE49-F238E27FC236}">
                <a16:creationId xmlns:a16="http://schemas.microsoft.com/office/drawing/2014/main" id="{A93DC34B-5989-4633-811D-57CD52582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866"/>
          <a:stretch/>
        </p:blipFill>
        <p:spPr bwMode="auto">
          <a:xfrm>
            <a:off x="201298" y="2330450"/>
            <a:ext cx="5770450" cy="31112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11261" y="5541209"/>
            <a:ext cx="3345593" cy="369332"/>
          </a:xfrm>
          <a:prstGeom prst="rect">
            <a:avLst/>
          </a:prstGeom>
          <a:noFill/>
          <a:ln w="28575">
            <a:solidFill>
              <a:schemeClr val="tx2"/>
            </a:solidFill>
          </a:ln>
        </p:spPr>
        <p:txBody>
          <a:bodyPr wrap="square" rtlCol="0">
            <a:spAutoFit/>
          </a:bodyPr>
          <a:lstStyle/>
          <a:p>
            <a:pPr algn="ctr"/>
            <a:r>
              <a:rPr lang="en-US" dirty="0">
                <a:latin typeface="Arial" panose="020B0604020202020204" pitchFamily="34" charset="0"/>
                <a:cs typeface="Arial" panose="020B0604020202020204" pitchFamily="34" charset="0"/>
              </a:rPr>
              <a:t>Waste generation per capita</a:t>
            </a:r>
          </a:p>
        </p:txBody>
      </p:sp>
      <p:sp>
        <p:nvSpPr>
          <p:cNvPr id="3" name="TextBox 2"/>
          <p:cNvSpPr txBox="1"/>
          <p:nvPr/>
        </p:nvSpPr>
        <p:spPr>
          <a:xfrm>
            <a:off x="1511261" y="5910541"/>
            <a:ext cx="3345593" cy="276999"/>
          </a:xfrm>
          <a:prstGeom prst="rect">
            <a:avLst/>
          </a:prstGeom>
          <a:noFill/>
        </p:spPr>
        <p:txBody>
          <a:bodyPr wrap="square" rtlCol="0">
            <a:spAutoFit/>
          </a:bodyPr>
          <a:lstStyle/>
          <a:p>
            <a:pPr algn="ctr"/>
            <a:r>
              <a:rPr lang="en-US" sz="1200" dirty="0">
                <a:hlinkClick r:id="rId4"/>
              </a:rPr>
              <a:t>Source: World Bank</a:t>
            </a:r>
            <a:endParaRPr lang="en-US" sz="1200" dirty="0"/>
          </a:p>
        </p:txBody>
      </p:sp>
    </p:spTree>
    <p:extLst>
      <p:ext uri="{BB962C8B-B14F-4D97-AF65-F5344CB8AC3E}">
        <p14:creationId xmlns:p14="http://schemas.microsoft.com/office/powerpoint/2010/main" val="420779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98028C17-4C19-4943-9C5E-463C7B7A688A}"/>
              </a:ext>
            </a:extLst>
          </p:cNvPr>
          <p:cNvCxnSpPr/>
          <p:nvPr/>
        </p:nvCxnSpPr>
        <p:spPr>
          <a:xfrm flipV="1">
            <a:off x="2173288" y="1504951"/>
            <a:ext cx="0" cy="490537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3019402-D330-40F6-8B1B-41ED58C4598C}"/>
              </a:ext>
            </a:extLst>
          </p:cNvPr>
          <p:cNvSpPr/>
          <p:nvPr/>
        </p:nvSpPr>
        <p:spPr>
          <a:xfrm rot="20002456">
            <a:off x="2028173" y="1247565"/>
            <a:ext cx="8969375" cy="511974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prstClr val="white"/>
              </a:solidFill>
              <a:latin typeface="Arial"/>
            </a:endParaRPr>
          </a:p>
        </p:txBody>
      </p:sp>
      <p:sp>
        <p:nvSpPr>
          <p:cNvPr id="19460" name="TextBox 3">
            <a:extLst>
              <a:ext uri="{FF2B5EF4-FFF2-40B4-BE49-F238E27FC236}">
                <a16:creationId xmlns:a16="http://schemas.microsoft.com/office/drawing/2014/main" id="{45D733A5-7A7D-4DA7-8DDF-E03DAB3BEC11}"/>
              </a:ext>
            </a:extLst>
          </p:cNvPr>
          <p:cNvSpPr txBox="1">
            <a:spLocks noChangeArrowheads="1"/>
          </p:cNvSpPr>
          <p:nvPr/>
        </p:nvSpPr>
        <p:spPr bwMode="auto">
          <a:xfrm>
            <a:off x="1962114" y="-21418"/>
            <a:ext cx="78790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3600" b="1" dirty="0">
                <a:latin typeface="Arial" panose="020B0604020202020204" pitchFamily="34" charset="0"/>
                <a:cs typeface="Arial" panose="020B0604020202020204" pitchFamily="34" charset="0"/>
              </a:rPr>
              <a:t>The Evolution of Circular Economy</a:t>
            </a:r>
          </a:p>
        </p:txBody>
      </p:sp>
      <p:sp>
        <p:nvSpPr>
          <p:cNvPr id="3079" name="TextBox 11">
            <a:extLst>
              <a:ext uri="{FF2B5EF4-FFF2-40B4-BE49-F238E27FC236}">
                <a16:creationId xmlns:a16="http://schemas.microsoft.com/office/drawing/2014/main" id="{6B908FCF-467D-4E06-B66B-5C0898D9DBE0}"/>
              </a:ext>
            </a:extLst>
          </p:cNvPr>
          <p:cNvSpPr txBox="1">
            <a:spLocks noChangeArrowheads="1"/>
          </p:cNvSpPr>
          <p:nvPr/>
        </p:nvSpPr>
        <p:spPr bwMode="auto">
          <a:xfrm>
            <a:off x="2768602" y="6437313"/>
            <a:ext cx="652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800" b="1" dirty="0">
                <a:solidFill>
                  <a:prstClr val="black">
                    <a:lumMod val="85000"/>
                    <a:lumOff val="15000"/>
                  </a:prstClr>
                </a:solidFill>
              </a:rPr>
              <a:t>1970</a:t>
            </a:r>
          </a:p>
        </p:txBody>
      </p:sp>
      <p:grpSp>
        <p:nvGrpSpPr>
          <p:cNvPr id="5126" name="Group 19">
            <a:extLst>
              <a:ext uri="{FF2B5EF4-FFF2-40B4-BE49-F238E27FC236}">
                <a16:creationId xmlns:a16="http://schemas.microsoft.com/office/drawing/2014/main" id="{A6831C5C-040A-45CD-8FFE-4E7E61272282}"/>
              </a:ext>
            </a:extLst>
          </p:cNvPr>
          <p:cNvGrpSpPr>
            <a:grpSpLocks/>
          </p:cNvGrpSpPr>
          <p:nvPr/>
        </p:nvGrpSpPr>
        <p:grpSpPr bwMode="auto">
          <a:xfrm>
            <a:off x="2347914" y="4348165"/>
            <a:ext cx="1701273" cy="1965125"/>
            <a:chOff x="824328" y="4348510"/>
            <a:chExt cx="1700864" cy="1964374"/>
          </a:xfrm>
        </p:grpSpPr>
        <p:grpSp>
          <p:nvGrpSpPr>
            <p:cNvPr id="19502" name="Group 18">
              <a:extLst>
                <a:ext uri="{FF2B5EF4-FFF2-40B4-BE49-F238E27FC236}">
                  <a16:creationId xmlns:a16="http://schemas.microsoft.com/office/drawing/2014/main" id="{9520B8E2-BDE5-4D50-ADB3-067A9572948B}"/>
                </a:ext>
              </a:extLst>
            </p:cNvPr>
            <p:cNvGrpSpPr>
              <a:grpSpLocks/>
            </p:cNvGrpSpPr>
            <p:nvPr/>
          </p:nvGrpSpPr>
          <p:grpSpPr bwMode="auto">
            <a:xfrm>
              <a:off x="924316" y="4667475"/>
              <a:ext cx="1600876" cy="1645409"/>
              <a:chOff x="924316" y="4667475"/>
              <a:chExt cx="1600876" cy="1645409"/>
            </a:xfrm>
          </p:grpSpPr>
          <p:sp>
            <p:nvSpPr>
              <p:cNvPr id="19504" name="TextBox 9">
                <a:extLst>
                  <a:ext uri="{FF2B5EF4-FFF2-40B4-BE49-F238E27FC236}">
                    <a16:creationId xmlns:a16="http://schemas.microsoft.com/office/drawing/2014/main" id="{4655BE89-1231-475E-9064-6EE555E6B317}"/>
                  </a:ext>
                </a:extLst>
              </p:cNvPr>
              <p:cNvSpPr txBox="1">
                <a:spLocks noChangeArrowheads="1"/>
              </p:cNvSpPr>
              <p:nvPr/>
            </p:nvSpPr>
            <p:spPr bwMode="auto">
              <a:xfrm>
                <a:off x="1080786" y="5346100"/>
                <a:ext cx="1174463" cy="52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1219170" latinLnBrk="1">
                  <a:lnSpc>
                    <a:spcPct val="100000"/>
                  </a:lnSpc>
                  <a:spcBef>
                    <a:spcPct val="0"/>
                  </a:spcBef>
                  <a:buNone/>
                </a:pPr>
                <a:r>
                  <a:rPr lang="en-US" altLang="en-US" sz="1400" b="1" dirty="0"/>
                  <a:t>Waste</a:t>
                </a:r>
                <a:r>
                  <a:rPr lang="en-US" altLang="en-US" sz="1400" dirty="0"/>
                  <a:t> </a:t>
                </a:r>
              </a:p>
              <a:p>
                <a:pPr algn="ctr" defTabSz="1219170" latinLnBrk="1">
                  <a:lnSpc>
                    <a:spcPct val="100000"/>
                  </a:lnSpc>
                  <a:spcBef>
                    <a:spcPct val="0"/>
                  </a:spcBef>
                  <a:buNone/>
                </a:pPr>
                <a:r>
                  <a:rPr lang="en-US" altLang="en-US" sz="1400" b="1" dirty="0"/>
                  <a:t>Minimization</a:t>
                </a:r>
                <a:endParaRPr lang="en-US" altLang="en-US" sz="1600" b="1" dirty="0"/>
              </a:p>
            </p:txBody>
          </p:sp>
          <p:sp>
            <p:nvSpPr>
              <p:cNvPr id="19505" name="TextBox 10">
                <a:extLst>
                  <a:ext uri="{FF2B5EF4-FFF2-40B4-BE49-F238E27FC236}">
                    <a16:creationId xmlns:a16="http://schemas.microsoft.com/office/drawing/2014/main" id="{698E7447-CC2A-4AC0-B468-F1FB56E2E1FF}"/>
                  </a:ext>
                </a:extLst>
              </p:cNvPr>
              <p:cNvSpPr txBox="1">
                <a:spLocks noChangeArrowheads="1"/>
              </p:cNvSpPr>
              <p:nvPr/>
            </p:nvSpPr>
            <p:spPr bwMode="auto">
              <a:xfrm>
                <a:off x="994984" y="4762548"/>
                <a:ext cx="1292327" cy="52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1219170" latinLnBrk="1">
                  <a:lnSpc>
                    <a:spcPct val="100000"/>
                  </a:lnSpc>
                  <a:spcBef>
                    <a:spcPct val="0"/>
                  </a:spcBef>
                  <a:buNone/>
                </a:pPr>
                <a:r>
                  <a:rPr lang="en-US" altLang="en-US" sz="1400" b="1" dirty="0"/>
                  <a:t>Pollution </a:t>
                </a:r>
              </a:p>
              <a:p>
                <a:pPr algn="ctr" defTabSz="1219170" latinLnBrk="1">
                  <a:lnSpc>
                    <a:spcPct val="100000"/>
                  </a:lnSpc>
                  <a:spcBef>
                    <a:spcPct val="0"/>
                  </a:spcBef>
                  <a:buNone/>
                </a:pPr>
                <a:r>
                  <a:rPr lang="en-US" altLang="en-US" sz="1400" b="1" dirty="0"/>
                  <a:t>Prevention</a:t>
                </a:r>
              </a:p>
            </p:txBody>
          </p:sp>
          <p:sp>
            <p:nvSpPr>
              <p:cNvPr id="14" name="Oval 13">
                <a:extLst>
                  <a:ext uri="{FF2B5EF4-FFF2-40B4-BE49-F238E27FC236}">
                    <a16:creationId xmlns:a16="http://schemas.microsoft.com/office/drawing/2014/main" id="{7D40A509-1AE5-4649-AC35-20C6BFA2F245}"/>
                  </a:ext>
                </a:extLst>
              </p:cNvPr>
              <p:cNvSpPr/>
              <p:nvPr/>
            </p:nvSpPr>
            <p:spPr>
              <a:xfrm>
                <a:off x="924316" y="4667475"/>
                <a:ext cx="1439518" cy="14377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schemeClr val="tx1"/>
                  </a:solidFill>
                  <a:latin typeface="Arial"/>
                </a:endParaRPr>
              </a:p>
            </p:txBody>
          </p:sp>
          <p:sp>
            <p:nvSpPr>
              <p:cNvPr id="3082" name="TextBox 15">
                <a:extLst>
                  <a:ext uri="{FF2B5EF4-FFF2-40B4-BE49-F238E27FC236}">
                    <a16:creationId xmlns:a16="http://schemas.microsoft.com/office/drawing/2014/main" id="{D887AE3E-C589-4D83-9A84-DD7D08899EF1}"/>
                  </a:ext>
                </a:extLst>
              </p:cNvPr>
              <p:cNvSpPr txBox="1">
                <a:spLocks noChangeArrowheads="1"/>
              </p:cNvSpPr>
              <p:nvPr/>
            </p:nvSpPr>
            <p:spPr bwMode="auto">
              <a:xfrm>
                <a:off x="1857540" y="6005225"/>
                <a:ext cx="667652" cy="30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400" b="1" dirty="0">
                    <a:solidFill>
                      <a:schemeClr val="accent4">
                        <a:lumMod val="75000"/>
                      </a:schemeClr>
                    </a:solidFill>
                  </a:rPr>
                  <a:t>USEPA</a:t>
                </a:r>
              </a:p>
            </p:txBody>
          </p:sp>
        </p:grpSp>
        <p:sp>
          <p:nvSpPr>
            <p:cNvPr id="3083" name="TextBox 16">
              <a:extLst>
                <a:ext uri="{FF2B5EF4-FFF2-40B4-BE49-F238E27FC236}">
                  <a16:creationId xmlns:a16="http://schemas.microsoft.com/office/drawing/2014/main" id="{46E73C43-C8BB-4BFA-965C-3EE875AD16A1}"/>
                </a:ext>
              </a:extLst>
            </p:cNvPr>
            <p:cNvSpPr txBox="1">
              <a:spLocks noChangeArrowheads="1"/>
            </p:cNvSpPr>
            <p:nvPr/>
          </p:nvSpPr>
          <p:spPr bwMode="auto">
            <a:xfrm>
              <a:off x="824328" y="4348510"/>
              <a:ext cx="1466715" cy="3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600" b="1" dirty="0">
                  <a:solidFill>
                    <a:schemeClr val="accent4">
                      <a:lumMod val="75000"/>
                    </a:schemeClr>
                  </a:solidFill>
                </a:rPr>
                <a:t>ISO 14001 EMS</a:t>
              </a:r>
            </a:p>
          </p:txBody>
        </p:sp>
      </p:grpSp>
      <p:grpSp>
        <p:nvGrpSpPr>
          <p:cNvPr id="21" name="Group 20">
            <a:extLst>
              <a:ext uri="{FF2B5EF4-FFF2-40B4-BE49-F238E27FC236}">
                <a16:creationId xmlns:a16="http://schemas.microsoft.com/office/drawing/2014/main" id="{B5A5E7F6-15A4-455C-AF64-B0C6767A2492}"/>
              </a:ext>
            </a:extLst>
          </p:cNvPr>
          <p:cNvGrpSpPr>
            <a:grpSpLocks/>
          </p:cNvGrpSpPr>
          <p:nvPr/>
        </p:nvGrpSpPr>
        <p:grpSpPr bwMode="auto">
          <a:xfrm>
            <a:off x="3625849" y="4032251"/>
            <a:ext cx="1029320" cy="1117600"/>
            <a:chOff x="2101426" y="4032521"/>
            <a:chExt cx="1030452" cy="1116738"/>
          </a:xfrm>
        </p:grpSpPr>
        <p:sp>
          <p:nvSpPr>
            <p:cNvPr id="19499" name="TextBox 14">
              <a:extLst>
                <a:ext uri="{FF2B5EF4-FFF2-40B4-BE49-F238E27FC236}">
                  <a16:creationId xmlns:a16="http://schemas.microsoft.com/office/drawing/2014/main" id="{767C59DB-5F39-4AF5-BB84-AFA29A5AEDA4}"/>
                </a:ext>
              </a:extLst>
            </p:cNvPr>
            <p:cNvSpPr txBox="1">
              <a:spLocks noChangeArrowheads="1"/>
            </p:cNvSpPr>
            <p:nvPr/>
          </p:nvSpPr>
          <p:spPr bwMode="auto">
            <a:xfrm>
              <a:off x="2239178" y="4457322"/>
              <a:ext cx="892700" cy="5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400" b="1" dirty="0"/>
                <a:t>Eco-</a:t>
              </a:r>
            </a:p>
            <a:p>
              <a:pPr defTabSz="1219170" latinLnBrk="1">
                <a:lnSpc>
                  <a:spcPct val="100000"/>
                </a:lnSpc>
                <a:spcBef>
                  <a:spcPct val="0"/>
                </a:spcBef>
                <a:buNone/>
              </a:pPr>
              <a:r>
                <a:rPr lang="en-US" altLang="en-US" sz="1400" b="1" dirty="0"/>
                <a:t>Efficiency</a:t>
              </a:r>
            </a:p>
          </p:txBody>
        </p:sp>
        <p:sp>
          <p:nvSpPr>
            <p:cNvPr id="18" name="Oval 17">
              <a:extLst>
                <a:ext uri="{FF2B5EF4-FFF2-40B4-BE49-F238E27FC236}">
                  <a16:creationId xmlns:a16="http://schemas.microsoft.com/office/drawing/2014/main" id="{5AFA2EA4-DD6A-411B-821E-554F4CD366FF}"/>
                </a:ext>
              </a:extLst>
            </p:cNvPr>
            <p:cNvSpPr/>
            <p:nvPr/>
          </p:nvSpPr>
          <p:spPr>
            <a:xfrm>
              <a:off x="2226977" y="4362466"/>
              <a:ext cx="835943" cy="7867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schemeClr val="tx1"/>
                </a:solidFill>
                <a:latin typeface="Arial"/>
              </a:endParaRPr>
            </a:p>
          </p:txBody>
        </p:sp>
        <p:sp>
          <p:nvSpPr>
            <p:cNvPr id="3085" name="TextBox 18">
              <a:extLst>
                <a:ext uri="{FF2B5EF4-FFF2-40B4-BE49-F238E27FC236}">
                  <a16:creationId xmlns:a16="http://schemas.microsoft.com/office/drawing/2014/main" id="{31CE0545-CA91-4A4E-824D-6C55C56D817F}"/>
                </a:ext>
              </a:extLst>
            </p:cNvPr>
            <p:cNvSpPr txBox="1">
              <a:spLocks noChangeArrowheads="1"/>
            </p:cNvSpPr>
            <p:nvPr/>
          </p:nvSpPr>
          <p:spPr bwMode="auto">
            <a:xfrm>
              <a:off x="2101426" y="4032521"/>
              <a:ext cx="823566" cy="33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600" b="1" dirty="0">
                  <a:solidFill>
                    <a:schemeClr val="accent4">
                      <a:lumMod val="75000"/>
                    </a:schemeClr>
                  </a:solidFill>
                </a:rPr>
                <a:t>WBCSD</a:t>
              </a:r>
            </a:p>
          </p:txBody>
        </p:sp>
      </p:grpSp>
      <p:grpSp>
        <p:nvGrpSpPr>
          <p:cNvPr id="24" name="Group 23">
            <a:extLst>
              <a:ext uri="{FF2B5EF4-FFF2-40B4-BE49-F238E27FC236}">
                <a16:creationId xmlns:a16="http://schemas.microsoft.com/office/drawing/2014/main" id="{D64A7D5F-FBEF-4E10-B96F-468EBEC752D5}"/>
              </a:ext>
            </a:extLst>
          </p:cNvPr>
          <p:cNvGrpSpPr>
            <a:grpSpLocks/>
          </p:cNvGrpSpPr>
          <p:nvPr/>
        </p:nvGrpSpPr>
        <p:grpSpPr bwMode="auto">
          <a:xfrm>
            <a:off x="4606926" y="3879852"/>
            <a:ext cx="1389083" cy="1008482"/>
            <a:chOff x="3083225" y="3879371"/>
            <a:chExt cx="1388142" cy="1009258"/>
          </a:xfrm>
        </p:grpSpPr>
        <p:sp>
          <p:nvSpPr>
            <p:cNvPr id="3086" name="TextBox 19">
              <a:extLst>
                <a:ext uri="{FF2B5EF4-FFF2-40B4-BE49-F238E27FC236}">
                  <a16:creationId xmlns:a16="http://schemas.microsoft.com/office/drawing/2014/main" id="{D605B238-B118-441E-94ED-0E501851178B}"/>
                </a:ext>
              </a:extLst>
            </p:cNvPr>
            <p:cNvSpPr txBox="1">
              <a:spLocks noChangeArrowheads="1"/>
            </p:cNvSpPr>
            <p:nvPr/>
          </p:nvSpPr>
          <p:spPr bwMode="auto">
            <a:xfrm>
              <a:off x="3137163" y="4549814"/>
              <a:ext cx="1334204" cy="338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600" b="1" dirty="0">
                  <a:solidFill>
                    <a:schemeClr val="accent4">
                      <a:lumMod val="75000"/>
                    </a:schemeClr>
                  </a:solidFill>
                </a:rPr>
                <a:t>UNEP/UNIDO</a:t>
              </a:r>
            </a:p>
          </p:txBody>
        </p:sp>
        <p:sp>
          <p:nvSpPr>
            <p:cNvPr id="19497" name="TextBox 20">
              <a:extLst>
                <a:ext uri="{FF2B5EF4-FFF2-40B4-BE49-F238E27FC236}">
                  <a16:creationId xmlns:a16="http://schemas.microsoft.com/office/drawing/2014/main" id="{E77AD917-E78D-43F9-AC2E-B2CB89483ABB}"/>
                </a:ext>
              </a:extLst>
            </p:cNvPr>
            <p:cNvSpPr txBox="1">
              <a:spLocks noChangeArrowheads="1"/>
            </p:cNvSpPr>
            <p:nvPr/>
          </p:nvSpPr>
          <p:spPr bwMode="auto">
            <a:xfrm>
              <a:off x="3096677" y="3977849"/>
              <a:ext cx="890730" cy="46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1219170" latinLnBrk="1">
                <a:lnSpc>
                  <a:spcPct val="100000"/>
                </a:lnSpc>
                <a:spcBef>
                  <a:spcPct val="0"/>
                </a:spcBef>
                <a:buNone/>
              </a:pPr>
              <a:r>
                <a:rPr lang="en-US" altLang="en-US" sz="1200" b="1" dirty="0"/>
                <a:t>Cleaner</a:t>
              </a:r>
            </a:p>
            <a:p>
              <a:pPr algn="ctr" defTabSz="1219170" latinLnBrk="1">
                <a:lnSpc>
                  <a:spcPct val="100000"/>
                </a:lnSpc>
                <a:spcBef>
                  <a:spcPct val="0"/>
                </a:spcBef>
                <a:buNone/>
              </a:pPr>
              <a:r>
                <a:rPr lang="en-US" altLang="en-US" sz="1200" b="1" dirty="0"/>
                <a:t>Production</a:t>
              </a:r>
            </a:p>
          </p:txBody>
        </p:sp>
        <p:sp>
          <p:nvSpPr>
            <p:cNvPr id="22" name="Oval 21">
              <a:extLst>
                <a:ext uri="{FF2B5EF4-FFF2-40B4-BE49-F238E27FC236}">
                  <a16:creationId xmlns:a16="http://schemas.microsoft.com/office/drawing/2014/main" id="{1622DEC8-C2C6-4FFE-9708-E65BD5695EC1}"/>
                </a:ext>
              </a:extLst>
            </p:cNvPr>
            <p:cNvSpPr/>
            <p:nvPr/>
          </p:nvSpPr>
          <p:spPr>
            <a:xfrm>
              <a:off x="3083225" y="3879371"/>
              <a:ext cx="866188" cy="7181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schemeClr val="tx1"/>
                </a:solidFill>
                <a:latin typeface="Arial"/>
              </a:endParaRPr>
            </a:p>
          </p:txBody>
        </p:sp>
      </p:grpSp>
      <p:grpSp>
        <p:nvGrpSpPr>
          <p:cNvPr id="26" name="Group 25">
            <a:extLst>
              <a:ext uri="{FF2B5EF4-FFF2-40B4-BE49-F238E27FC236}">
                <a16:creationId xmlns:a16="http://schemas.microsoft.com/office/drawing/2014/main" id="{7138469F-276F-4FCA-90E0-AB9858864DCB}"/>
              </a:ext>
            </a:extLst>
          </p:cNvPr>
          <p:cNvGrpSpPr>
            <a:grpSpLocks/>
          </p:cNvGrpSpPr>
          <p:nvPr/>
        </p:nvGrpSpPr>
        <p:grpSpPr bwMode="auto">
          <a:xfrm>
            <a:off x="4817627" y="2740868"/>
            <a:ext cx="1573209" cy="880639"/>
            <a:chOff x="3371885" y="2946706"/>
            <a:chExt cx="1308232" cy="773523"/>
          </a:xfrm>
        </p:grpSpPr>
        <p:sp>
          <p:nvSpPr>
            <p:cNvPr id="19494" name="TextBox 23">
              <a:extLst>
                <a:ext uri="{FF2B5EF4-FFF2-40B4-BE49-F238E27FC236}">
                  <a16:creationId xmlns:a16="http://schemas.microsoft.com/office/drawing/2014/main" id="{4B061611-7F4F-4365-A40D-BAEFC4BC81C3}"/>
                </a:ext>
              </a:extLst>
            </p:cNvPr>
            <p:cNvSpPr txBox="1">
              <a:spLocks noChangeArrowheads="1"/>
            </p:cNvSpPr>
            <p:nvPr/>
          </p:nvSpPr>
          <p:spPr bwMode="auto">
            <a:xfrm>
              <a:off x="3498989" y="3091796"/>
              <a:ext cx="1181128" cy="40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200" b="1" dirty="0"/>
                <a:t>Green </a:t>
              </a:r>
            </a:p>
            <a:p>
              <a:pPr defTabSz="1219170" latinLnBrk="1">
                <a:lnSpc>
                  <a:spcPct val="100000"/>
                </a:lnSpc>
                <a:spcBef>
                  <a:spcPct val="0"/>
                </a:spcBef>
                <a:buNone/>
              </a:pPr>
              <a:r>
                <a:rPr lang="en-US" altLang="en-US" sz="1200" b="1" dirty="0"/>
                <a:t>Productivity</a:t>
              </a:r>
              <a:endParaRPr lang="en-US" altLang="en-US" sz="1600" b="1" dirty="0"/>
            </a:p>
          </p:txBody>
        </p:sp>
        <p:sp>
          <p:nvSpPr>
            <p:cNvPr id="25" name="Oval 24">
              <a:extLst>
                <a:ext uri="{FF2B5EF4-FFF2-40B4-BE49-F238E27FC236}">
                  <a16:creationId xmlns:a16="http://schemas.microsoft.com/office/drawing/2014/main" id="{8F300402-FB95-4545-A01C-A5996F6CF28D}"/>
                </a:ext>
              </a:extLst>
            </p:cNvPr>
            <p:cNvSpPr/>
            <p:nvPr/>
          </p:nvSpPr>
          <p:spPr>
            <a:xfrm>
              <a:off x="3371885" y="2946706"/>
              <a:ext cx="1141394" cy="77352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schemeClr val="tx1"/>
                </a:solidFill>
                <a:latin typeface="Arial"/>
              </a:endParaRPr>
            </a:p>
          </p:txBody>
        </p:sp>
      </p:grpSp>
      <p:grpSp>
        <p:nvGrpSpPr>
          <p:cNvPr id="34" name="Group 33">
            <a:extLst>
              <a:ext uri="{FF2B5EF4-FFF2-40B4-BE49-F238E27FC236}">
                <a16:creationId xmlns:a16="http://schemas.microsoft.com/office/drawing/2014/main" id="{77FD36D4-717A-401E-8894-A313FBA3624A}"/>
              </a:ext>
            </a:extLst>
          </p:cNvPr>
          <p:cNvGrpSpPr>
            <a:grpSpLocks/>
          </p:cNvGrpSpPr>
          <p:nvPr/>
        </p:nvGrpSpPr>
        <p:grpSpPr bwMode="auto">
          <a:xfrm>
            <a:off x="6022977" y="3305175"/>
            <a:ext cx="1627438" cy="1082734"/>
            <a:chOff x="4498778" y="3304538"/>
            <a:chExt cx="1627806" cy="1083909"/>
          </a:xfrm>
        </p:grpSpPr>
        <p:sp>
          <p:nvSpPr>
            <p:cNvPr id="28" name="Oval 27">
              <a:extLst>
                <a:ext uri="{FF2B5EF4-FFF2-40B4-BE49-F238E27FC236}">
                  <a16:creationId xmlns:a16="http://schemas.microsoft.com/office/drawing/2014/main" id="{ACC160A1-4781-4693-9FCA-BA09C4EAC7B9}"/>
                </a:ext>
              </a:extLst>
            </p:cNvPr>
            <p:cNvSpPr/>
            <p:nvPr/>
          </p:nvSpPr>
          <p:spPr>
            <a:xfrm>
              <a:off x="4498778" y="3304538"/>
              <a:ext cx="785991" cy="76123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schemeClr val="tx1"/>
                </a:solidFill>
                <a:latin typeface="Arial"/>
              </a:endParaRPr>
            </a:p>
          </p:txBody>
        </p:sp>
        <p:grpSp>
          <p:nvGrpSpPr>
            <p:cNvPr id="19488" name="Group 26">
              <a:extLst>
                <a:ext uri="{FF2B5EF4-FFF2-40B4-BE49-F238E27FC236}">
                  <a16:creationId xmlns:a16="http://schemas.microsoft.com/office/drawing/2014/main" id="{57C0DC7E-C592-4EC2-A243-0DA5B954C573}"/>
                </a:ext>
              </a:extLst>
            </p:cNvPr>
            <p:cNvGrpSpPr>
              <a:grpSpLocks/>
            </p:cNvGrpSpPr>
            <p:nvPr/>
          </p:nvGrpSpPr>
          <p:grpSpPr bwMode="auto">
            <a:xfrm>
              <a:off x="4576594" y="3320430"/>
              <a:ext cx="1549990" cy="1068017"/>
              <a:chOff x="4576594" y="3320430"/>
              <a:chExt cx="1549990" cy="1068017"/>
            </a:xfrm>
          </p:grpSpPr>
          <p:sp>
            <p:nvSpPr>
              <p:cNvPr id="19489" name="TextBox 25">
                <a:extLst>
                  <a:ext uri="{FF2B5EF4-FFF2-40B4-BE49-F238E27FC236}">
                    <a16:creationId xmlns:a16="http://schemas.microsoft.com/office/drawing/2014/main" id="{13BF0719-9B80-471F-8A18-0C9629E80B24}"/>
                  </a:ext>
                </a:extLst>
              </p:cNvPr>
              <p:cNvSpPr txBox="1">
                <a:spLocks noChangeArrowheads="1"/>
              </p:cNvSpPr>
              <p:nvPr/>
            </p:nvSpPr>
            <p:spPr bwMode="auto">
              <a:xfrm>
                <a:off x="4576594" y="3356147"/>
                <a:ext cx="656738" cy="6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200" b="1" dirty="0"/>
                  <a:t>Reduce</a:t>
                </a:r>
              </a:p>
              <a:p>
                <a:pPr defTabSz="1219170" latinLnBrk="1">
                  <a:lnSpc>
                    <a:spcPct val="100000"/>
                  </a:lnSpc>
                  <a:spcBef>
                    <a:spcPct val="0"/>
                  </a:spcBef>
                  <a:buNone/>
                </a:pPr>
                <a:r>
                  <a:rPr lang="en-US" altLang="en-US" sz="1200" b="1" dirty="0"/>
                  <a:t>Reuse</a:t>
                </a:r>
              </a:p>
              <a:p>
                <a:pPr defTabSz="1219170" latinLnBrk="1">
                  <a:lnSpc>
                    <a:spcPct val="100000"/>
                  </a:lnSpc>
                  <a:spcBef>
                    <a:spcPct val="0"/>
                  </a:spcBef>
                  <a:buNone/>
                </a:pPr>
                <a:r>
                  <a:rPr lang="en-US" altLang="en-US" sz="1200" b="1" dirty="0"/>
                  <a:t>Recycle</a:t>
                </a:r>
              </a:p>
            </p:txBody>
          </p:sp>
          <p:sp>
            <p:nvSpPr>
              <p:cNvPr id="19490" name="TextBox 26">
                <a:extLst>
                  <a:ext uri="{FF2B5EF4-FFF2-40B4-BE49-F238E27FC236}">
                    <a16:creationId xmlns:a16="http://schemas.microsoft.com/office/drawing/2014/main" id="{3B64C5DC-0C5C-4170-AF0E-A40D154D4141}"/>
                  </a:ext>
                </a:extLst>
              </p:cNvPr>
              <p:cNvSpPr txBox="1">
                <a:spLocks noChangeArrowheads="1"/>
              </p:cNvSpPr>
              <p:nvPr/>
            </p:nvSpPr>
            <p:spPr bwMode="auto">
              <a:xfrm>
                <a:off x="5398400" y="3367719"/>
                <a:ext cx="728184" cy="6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200" b="1" dirty="0"/>
                  <a:t>Sound </a:t>
                </a:r>
              </a:p>
              <a:p>
                <a:pPr defTabSz="1219170" latinLnBrk="1">
                  <a:lnSpc>
                    <a:spcPct val="100000"/>
                  </a:lnSpc>
                  <a:spcBef>
                    <a:spcPct val="0"/>
                  </a:spcBef>
                  <a:buNone/>
                </a:pPr>
                <a:r>
                  <a:rPr lang="en-US" altLang="en-US" sz="1200" b="1" dirty="0"/>
                  <a:t>Material</a:t>
                </a:r>
              </a:p>
              <a:p>
                <a:pPr defTabSz="1219170" latinLnBrk="1">
                  <a:lnSpc>
                    <a:spcPct val="100000"/>
                  </a:lnSpc>
                  <a:spcBef>
                    <a:spcPct val="0"/>
                  </a:spcBef>
                  <a:buNone/>
                </a:pPr>
                <a:r>
                  <a:rPr lang="en-US" altLang="en-US" sz="1200" b="1" dirty="0"/>
                  <a:t> Society</a:t>
                </a:r>
              </a:p>
            </p:txBody>
          </p:sp>
          <p:sp>
            <p:nvSpPr>
              <p:cNvPr id="29" name="Oval 28">
                <a:extLst>
                  <a:ext uri="{FF2B5EF4-FFF2-40B4-BE49-F238E27FC236}">
                    <a16:creationId xmlns:a16="http://schemas.microsoft.com/office/drawing/2014/main" id="{9A16A8A8-E5D0-4B8D-8F69-2B3C7A388F93}"/>
                  </a:ext>
                </a:extLst>
              </p:cNvPr>
              <p:cNvSpPr/>
              <p:nvPr/>
            </p:nvSpPr>
            <p:spPr>
              <a:xfrm>
                <a:off x="5319702" y="3320430"/>
                <a:ext cx="784402" cy="71832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schemeClr val="tx1"/>
                  </a:solidFill>
                  <a:latin typeface="Arial"/>
                </a:endParaRPr>
              </a:p>
            </p:txBody>
          </p:sp>
          <p:sp>
            <p:nvSpPr>
              <p:cNvPr id="3099" name="TextBox 35">
                <a:extLst>
                  <a:ext uri="{FF2B5EF4-FFF2-40B4-BE49-F238E27FC236}">
                    <a16:creationId xmlns:a16="http://schemas.microsoft.com/office/drawing/2014/main" id="{2A20E326-0156-4E09-BE4D-DFD0DBE8DB77}"/>
                  </a:ext>
                </a:extLst>
              </p:cNvPr>
              <p:cNvSpPr txBox="1">
                <a:spLocks noChangeArrowheads="1"/>
              </p:cNvSpPr>
              <p:nvPr/>
            </p:nvSpPr>
            <p:spPr bwMode="auto">
              <a:xfrm>
                <a:off x="5020375" y="4049525"/>
                <a:ext cx="675338" cy="33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600" b="1" dirty="0">
                    <a:solidFill>
                      <a:schemeClr val="accent4">
                        <a:lumMod val="75000"/>
                      </a:schemeClr>
                    </a:solidFill>
                  </a:rPr>
                  <a:t>Japan</a:t>
                </a:r>
              </a:p>
            </p:txBody>
          </p:sp>
        </p:grpSp>
      </p:grpSp>
      <p:grpSp>
        <p:nvGrpSpPr>
          <p:cNvPr id="31" name="Group 30">
            <a:extLst>
              <a:ext uri="{FF2B5EF4-FFF2-40B4-BE49-F238E27FC236}">
                <a16:creationId xmlns:a16="http://schemas.microsoft.com/office/drawing/2014/main" id="{6FE7E925-7C3A-4D25-821C-5C06135D70F9}"/>
              </a:ext>
            </a:extLst>
          </p:cNvPr>
          <p:cNvGrpSpPr>
            <a:grpSpLocks/>
          </p:cNvGrpSpPr>
          <p:nvPr/>
        </p:nvGrpSpPr>
        <p:grpSpPr bwMode="auto">
          <a:xfrm>
            <a:off x="7475534" y="1235076"/>
            <a:ext cx="1554628" cy="1508125"/>
            <a:chOff x="5951430" y="1235771"/>
            <a:chExt cx="1555251" cy="1507480"/>
          </a:xfrm>
        </p:grpSpPr>
        <p:sp>
          <p:nvSpPr>
            <p:cNvPr id="19484" name="TextBox 48">
              <a:extLst>
                <a:ext uri="{FF2B5EF4-FFF2-40B4-BE49-F238E27FC236}">
                  <a16:creationId xmlns:a16="http://schemas.microsoft.com/office/drawing/2014/main" id="{26910092-0D3A-49AB-A48A-7B7150C92E92}"/>
                </a:ext>
              </a:extLst>
            </p:cNvPr>
            <p:cNvSpPr txBox="1">
              <a:spLocks noChangeArrowheads="1"/>
            </p:cNvSpPr>
            <p:nvPr/>
          </p:nvSpPr>
          <p:spPr bwMode="auto">
            <a:xfrm>
              <a:off x="6098680" y="1857378"/>
              <a:ext cx="1408001" cy="64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200" b="1" dirty="0"/>
                <a:t>Resource Efficiency</a:t>
              </a:r>
            </a:p>
            <a:p>
              <a:pPr defTabSz="1219170" latinLnBrk="1">
                <a:lnSpc>
                  <a:spcPct val="100000"/>
                </a:lnSpc>
                <a:spcBef>
                  <a:spcPct val="0"/>
                </a:spcBef>
                <a:buNone/>
              </a:pPr>
              <a:r>
                <a:rPr lang="en-US" altLang="en-US" sz="1200" b="1" dirty="0"/>
                <a:t>Secondary </a:t>
              </a:r>
            </a:p>
            <a:p>
              <a:pPr defTabSz="1219170" latinLnBrk="1">
                <a:lnSpc>
                  <a:spcPct val="100000"/>
                </a:lnSpc>
                <a:spcBef>
                  <a:spcPct val="0"/>
                </a:spcBef>
                <a:buNone/>
              </a:pPr>
              <a:r>
                <a:rPr lang="en-US" altLang="en-US" sz="1200" b="1" dirty="0"/>
                <a:t>Material Recycling</a:t>
              </a:r>
            </a:p>
          </p:txBody>
        </p:sp>
        <p:sp>
          <p:nvSpPr>
            <p:cNvPr id="50" name="Oval 49">
              <a:extLst>
                <a:ext uri="{FF2B5EF4-FFF2-40B4-BE49-F238E27FC236}">
                  <a16:creationId xmlns:a16="http://schemas.microsoft.com/office/drawing/2014/main" id="{3039EF7E-5ABA-4A71-9223-793DA7BA33FD}"/>
                </a:ext>
              </a:extLst>
            </p:cNvPr>
            <p:cNvSpPr/>
            <p:nvPr/>
          </p:nvSpPr>
          <p:spPr>
            <a:xfrm>
              <a:off x="6024484" y="1611848"/>
              <a:ext cx="1437262" cy="113140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schemeClr val="tx1"/>
                </a:solidFill>
                <a:latin typeface="Arial"/>
              </a:endParaRPr>
            </a:p>
          </p:txBody>
        </p:sp>
        <p:sp>
          <p:nvSpPr>
            <p:cNvPr id="3111" name="TextBox 50">
              <a:extLst>
                <a:ext uri="{FF2B5EF4-FFF2-40B4-BE49-F238E27FC236}">
                  <a16:creationId xmlns:a16="http://schemas.microsoft.com/office/drawing/2014/main" id="{5D04B72C-62AA-4D82-AE50-961579E07C15}"/>
                </a:ext>
              </a:extLst>
            </p:cNvPr>
            <p:cNvSpPr txBox="1">
              <a:spLocks noChangeArrowheads="1"/>
            </p:cNvSpPr>
            <p:nvPr/>
          </p:nvSpPr>
          <p:spPr bwMode="auto">
            <a:xfrm>
              <a:off x="5951430" y="1235771"/>
              <a:ext cx="1287534" cy="33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600" b="1" dirty="0">
                  <a:solidFill>
                    <a:schemeClr val="accent4">
                      <a:lumMod val="75000"/>
                    </a:schemeClr>
                  </a:solidFill>
                </a:rPr>
                <a:t>Germany/EU</a:t>
              </a:r>
            </a:p>
          </p:txBody>
        </p:sp>
      </p:grpSp>
      <p:grpSp>
        <p:nvGrpSpPr>
          <p:cNvPr id="30" name="Group 29">
            <a:extLst>
              <a:ext uri="{FF2B5EF4-FFF2-40B4-BE49-F238E27FC236}">
                <a16:creationId xmlns:a16="http://schemas.microsoft.com/office/drawing/2014/main" id="{25DC6172-C298-4AA8-9A17-9312E53B94F0}"/>
              </a:ext>
            </a:extLst>
          </p:cNvPr>
          <p:cNvGrpSpPr>
            <a:grpSpLocks/>
          </p:cNvGrpSpPr>
          <p:nvPr/>
        </p:nvGrpSpPr>
        <p:grpSpPr bwMode="auto">
          <a:xfrm>
            <a:off x="6469064" y="2138365"/>
            <a:ext cx="1225551" cy="1095374"/>
            <a:chOff x="4946239" y="2138611"/>
            <a:chExt cx="1224448" cy="1095376"/>
          </a:xfrm>
        </p:grpSpPr>
        <p:sp>
          <p:nvSpPr>
            <p:cNvPr id="19481" name="TextBox 36">
              <a:extLst>
                <a:ext uri="{FF2B5EF4-FFF2-40B4-BE49-F238E27FC236}">
                  <a16:creationId xmlns:a16="http://schemas.microsoft.com/office/drawing/2014/main" id="{29B5703B-4507-41B0-A48D-B3C1255932D8}"/>
                </a:ext>
              </a:extLst>
            </p:cNvPr>
            <p:cNvSpPr txBox="1">
              <a:spLocks noChangeArrowheads="1"/>
            </p:cNvSpPr>
            <p:nvPr/>
          </p:nvSpPr>
          <p:spPr bwMode="auto">
            <a:xfrm>
              <a:off x="5435357" y="2620140"/>
              <a:ext cx="669709"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200" b="1" dirty="0"/>
                <a:t>Green</a:t>
              </a:r>
            </a:p>
            <a:p>
              <a:pPr defTabSz="1219170" latinLnBrk="1">
                <a:lnSpc>
                  <a:spcPct val="100000"/>
                </a:lnSpc>
                <a:spcBef>
                  <a:spcPct val="0"/>
                </a:spcBef>
                <a:buNone/>
              </a:pPr>
              <a:r>
                <a:rPr lang="en-US" altLang="en-US" sz="1200" b="1" dirty="0"/>
                <a:t>Growth</a:t>
              </a:r>
            </a:p>
          </p:txBody>
        </p:sp>
        <p:sp>
          <p:nvSpPr>
            <p:cNvPr id="43" name="Oval 42">
              <a:extLst>
                <a:ext uri="{FF2B5EF4-FFF2-40B4-BE49-F238E27FC236}">
                  <a16:creationId xmlns:a16="http://schemas.microsoft.com/office/drawing/2014/main" id="{2EC353BF-DAFC-43A7-ACC3-319C4EC07890}"/>
                </a:ext>
              </a:extLst>
            </p:cNvPr>
            <p:cNvSpPr/>
            <p:nvPr/>
          </p:nvSpPr>
          <p:spPr>
            <a:xfrm>
              <a:off x="5387167" y="2516436"/>
              <a:ext cx="783520" cy="7175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schemeClr val="tx1"/>
                </a:solidFill>
                <a:latin typeface="Arial"/>
              </a:endParaRPr>
            </a:p>
          </p:txBody>
        </p:sp>
        <p:sp>
          <p:nvSpPr>
            <p:cNvPr id="3" name="Rectangle 2">
              <a:extLst>
                <a:ext uri="{FF2B5EF4-FFF2-40B4-BE49-F238E27FC236}">
                  <a16:creationId xmlns:a16="http://schemas.microsoft.com/office/drawing/2014/main" id="{F57F3BCC-0FEF-4801-AB58-8BD5E1FAFC9E}"/>
                </a:ext>
              </a:extLst>
            </p:cNvPr>
            <p:cNvSpPr/>
            <p:nvPr/>
          </p:nvSpPr>
          <p:spPr>
            <a:xfrm>
              <a:off x="4946239" y="2138611"/>
              <a:ext cx="764265" cy="338555"/>
            </a:xfrm>
            <a:prstGeom prst="rect">
              <a:avLst/>
            </a:prstGeom>
          </p:spPr>
          <p:txBody>
            <a:bodyPr wrap="none">
              <a:spAutoFit/>
            </a:bodyPr>
            <a:lstStyle/>
            <a:p>
              <a:pPr defTabSz="1219170" latinLnBrk="1">
                <a:defRPr/>
              </a:pPr>
              <a:r>
                <a:rPr lang="en-US" altLang="en-US" sz="1600" b="1" dirty="0">
                  <a:solidFill>
                    <a:schemeClr val="accent4">
                      <a:lumMod val="75000"/>
                    </a:schemeClr>
                  </a:solidFill>
                  <a:latin typeface="Arial"/>
                </a:rPr>
                <a:t>Korea</a:t>
              </a:r>
            </a:p>
          </p:txBody>
        </p:sp>
      </p:grpSp>
      <p:grpSp>
        <p:nvGrpSpPr>
          <p:cNvPr id="33" name="Group 32">
            <a:extLst>
              <a:ext uri="{FF2B5EF4-FFF2-40B4-BE49-F238E27FC236}">
                <a16:creationId xmlns:a16="http://schemas.microsoft.com/office/drawing/2014/main" id="{E2795D02-8EE1-4FE4-943B-CB29AA79C4CD}"/>
              </a:ext>
            </a:extLst>
          </p:cNvPr>
          <p:cNvGrpSpPr>
            <a:grpSpLocks/>
          </p:cNvGrpSpPr>
          <p:nvPr/>
        </p:nvGrpSpPr>
        <p:grpSpPr bwMode="auto">
          <a:xfrm>
            <a:off x="9069390" y="858839"/>
            <a:ext cx="1371600" cy="1941512"/>
            <a:chOff x="7545895" y="858071"/>
            <a:chExt cx="1371497" cy="1942673"/>
          </a:xfrm>
        </p:grpSpPr>
        <p:sp>
          <p:nvSpPr>
            <p:cNvPr id="61" name="Oval 60">
              <a:extLst>
                <a:ext uri="{FF2B5EF4-FFF2-40B4-BE49-F238E27FC236}">
                  <a16:creationId xmlns:a16="http://schemas.microsoft.com/office/drawing/2014/main" id="{8BA65829-C5F6-4A2D-B890-73E5BD2CC02A}"/>
                </a:ext>
              </a:extLst>
            </p:cNvPr>
            <p:cNvSpPr/>
            <p:nvPr/>
          </p:nvSpPr>
          <p:spPr>
            <a:xfrm rot="20002456">
              <a:off x="7545895" y="858071"/>
              <a:ext cx="1371497" cy="1942673"/>
            </a:xfrm>
            <a:prstGeom prst="ellipse">
              <a:avLst/>
            </a:prstGeom>
            <a:solidFill>
              <a:schemeClr val="accent6">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prstClr val="white"/>
                </a:solidFill>
                <a:latin typeface="Arial"/>
              </a:endParaRPr>
            </a:p>
          </p:txBody>
        </p:sp>
        <p:sp>
          <p:nvSpPr>
            <p:cNvPr id="19480" name="TextBox 44">
              <a:extLst>
                <a:ext uri="{FF2B5EF4-FFF2-40B4-BE49-F238E27FC236}">
                  <a16:creationId xmlns:a16="http://schemas.microsoft.com/office/drawing/2014/main" id="{DD21920D-14C1-494E-8151-9E217C70FA40}"/>
                </a:ext>
              </a:extLst>
            </p:cNvPr>
            <p:cNvSpPr txBox="1">
              <a:spLocks noChangeArrowheads="1"/>
            </p:cNvSpPr>
            <p:nvPr/>
          </p:nvSpPr>
          <p:spPr bwMode="auto">
            <a:xfrm>
              <a:off x="7717749" y="1391579"/>
              <a:ext cx="1051684" cy="64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800" b="1" dirty="0">
                  <a:solidFill>
                    <a:prstClr val="black"/>
                  </a:solidFill>
                </a:rPr>
                <a:t>Circular </a:t>
              </a:r>
            </a:p>
            <a:p>
              <a:pPr defTabSz="1219170" latinLnBrk="1">
                <a:lnSpc>
                  <a:spcPct val="100000"/>
                </a:lnSpc>
                <a:spcBef>
                  <a:spcPct val="0"/>
                </a:spcBef>
                <a:buNone/>
              </a:pPr>
              <a:r>
                <a:rPr lang="en-US" altLang="en-US" sz="1800" b="1" dirty="0">
                  <a:solidFill>
                    <a:prstClr val="black"/>
                  </a:solidFill>
                </a:rPr>
                <a:t>Economy</a:t>
              </a:r>
            </a:p>
          </p:txBody>
        </p:sp>
      </p:grpSp>
      <p:cxnSp>
        <p:nvCxnSpPr>
          <p:cNvPr id="17" name="Straight Arrow Connector 16">
            <a:extLst>
              <a:ext uri="{FF2B5EF4-FFF2-40B4-BE49-F238E27FC236}">
                <a16:creationId xmlns:a16="http://schemas.microsoft.com/office/drawing/2014/main" id="{EE44E966-FE4E-46A6-8F62-65DF709FB34C}"/>
              </a:ext>
            </a:extLst>
          </p:cNvPr>
          <p:cNvCxnSpPr/>
          <p:nvPr/>
        </p:nvCxnSpPr>
        <p:spPr>
          <a:xfrm flipV="1">
            <a:off x="2173288" y="6302375"/>
            <a:ext cx="7994651" cy="10795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11">
            <a:extLst>
              <a:ext uri="{FF2B5EF4-FFF2-40B4-BE49-F238E27FC236}">
                <a16:creationId xmlns:a16="http://schemas.microsoft.com/office/drawing/2014/main" id="{DE05A12E-3894-4388-A4DC-28B412803A98}"/>
              </a:ext>
            </a:extLst>
          </p:cNvPr>
          <p:cNvSpPr txBox="1">
            <a:spLocks noChangeArrowheads="1"/>
          </p:cNvSpPr>
          <p:nvPr/>
        </p:nvSpPr>
        <p:spPr bwMode="auto">
          <a:xfrm>
            <a:off x="4403726" y="6450013"/>
            <a:ext cx="652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800" b="1" dirty="0">
                <a:solidFill>
                  <a:prstClr val="black">
                    <a:lumMod val="85000"/>
                    <a:lumOff val="15000"/>
                  </a:prstClr>
                </a:solidFill>
              </a:rPr>
              <a:t>1980</a:t>
            </a:r>
          </a:p>
        </p:txBody>
      </p:sp>
      <p:sp>
        <p:nvSpPr>
          <p:cNvPr id="66" name="TextBox 11">
            <a:extLst>
              <a:ext uri="{FF2B5EF4-FFF2-40B4-BE49-F238E27FC236}">
                <a16:creationId xmlns:a16="http://schemas.microsoft.com/office/drawing/2014/main" id="{DF46DF81-A326-4F57-B060-76882D826DD0}"/>
              </a:ext>
            </a:extLst>
          </p:cNvPr>
          <p:cNvSpPr txBox="1">
            <a:spLocks noChangeArrowheads="1"/>
          </p:cNvSpPr>
          <p:nvPr/>
        </p:nvSpPr>
        <p:spPr bwMode="auto">
          <a:xfrm>
            <a:off x="6186490" y="6437313"/>
            <a:ext cx="652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800" b="1" dirty="0">
                <a:solidFill>
                  <a:prstClr val="black">
                    <a:lumMod val="85000"/>
                    <a:lumOff val="15000"/>
                  </a:prstClr>
                </a:solidFill>
              </a:rPr>
              <a:t>1990</a:t>
            </a:r>
          </a:p>
        </p:txBody>
      </p:sp>
      <p:sp>
        <p:nvSpPr>
          <p:cNvPr id="67" name="TextBox 11">
            <a:extLst>
              <a:ext uri="{FF2B5EF4-FFF2-40B4-BE49-F238E27FC236}">
                <a16:creationId xmlns:a16="http://schemas.microsoft.com/office/drawing/2014/main" id="{363540F5-E881-4AE7-8B41-AC1EBFB9AF23}"/>
              </a:ext>
            </a:extLst>
          </p:cNvPr>
          <p:cNvSpPr txBox="1">
            <a:spLocks noChangeArrowheads="1"/>
          </p:cNvSpPr>
          <p:nvPr/>
        </p:nvSpPr>
        <p:spPr bwMode="auto">
          <a:xfrm>
            <a:off x="7673977" y="6410325"/>
            <a:ext cx="652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800" b="1" dirty="0">
                <a:solidFill>
                  <a:prstClr val="black">
                    <a:lumMod val="85000"/>
                    <a:lumOff val="15000"/>
                  </a:prstClr>
                </a:solidFill>
              </a:rPr>
              <a:t>2000</a:t>
            </a:r>
          </a:p>
        </p:txBody>
      </p:sp>
      <p:sp>
        <p:nvSpPr>
          <p:cNvPr id="68" name="TextBox 11">
            <a:extLst>
              <a:ext uri="{FF2B5EF4-FFF2-40B4-BE49-F238E27FC236}">
                <a16:creationId xmlns:a16="http://schemas.microsoft.com/office/drawing/2014/main" id="{F9954AF5-CB9E-495A-A79E-916DEBEF8B24}"/>
              </a:ext>
            </a:extLst>
          </p:cNvPr>
          <p:cNvSpPr txBox="1">
            <a:spLocks noChangeArrowheads="1"/>
          </p:cNvSpPr>
          <p:nvPr/>
        </p:nvSpPr>
        <p:spPr bwMode="auto">
          <a:xfrm>
            <a:off x="9188451" y="6372225"/>
            <a:ext cx="652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800" b="1" dirty="0">
                <a:solidFill>
                  <a:prstClr val="black">
                    <a:lumMod val="85000"/>
                    <a:lumOff val="15000"/>
                  </a:prstClr>
                </a:solidFill>
              </a:rPr>
              <a:t>2010</a:t>
            </a:r>
          </a:p>
        </p:txBody>
      </p:sp>
      <p:sp>
        <p:nvSpPr>
          <p:cNvPr id="51" name="TextBox 19">
            <a:extLst>
              <a:ext uri="{FF2B5EF4-FFF2-40B4-BE49-F238E27FC236}">
                <a16:creationId xmlns:a16="http://schemas.microsoft.com/office/drawing/2014/main" id="{48A9D14D-4076-4318-BB76-DCD6FE84C5EE}"/>
              </a:ext>
            </a:extLst>
          </p:cNvPr>
          <p:cNvSpPr txBox="1">
            <a:spLocks noChangeArrowheads="1"/>
          </p:cNvSpPr>
          <p:nvPr/>
        </p:nvSpPr>
        <p:spPr bwMode="auto">
          <a:xfrm>
            <a:off x="5082500" y="2395726"/>
            <a:ext cx="5581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600" b="1" dirty="0">
                <a:solidFill>
                  <a:srgbClr val="F2A40D">
                    <a:lumMod val="75000"/>
                  </a:srgbClr>
                </a:solidFill>
              </a:rPr>
              <a:t>APO</a:t>
            </a:r>
          </a:p>
        </p:txBody>
      </p:sp>
      <p:grpSp>
        <p:nvGrpSpPr>
          <p:cNvPr id="13" name="Group 12"/>
          <p:cNvGrpSpPr/>
          <p:nvPr/>
        </p:nvGrpSpPr>
        <p:grpSpPr>
          <a:xfrm>
            <a:off x="7731126" y="2820989"/>
            <a:ext cx="784225" cy="717551"/>
            <a:chOff x="7731126" y="2820989"/>
            <a:chExt cx="784225" cy="717551"/>
          </a:xfrm>
        </p:grpSpPr>
        <p:sp>
          <p:nvSpPr>
            <p:cNvPr id="52" name="Oval 51">
              <a:extLst>
                <a:ext uri="{FF2B5EF4-FFF2-40B4-BE49-F238E27FC236}">
                  <a16:creationId xmlns:a16="http://schemas.microsoft.com/office/drawing/2014/main" id="{515803DB-0067-47C3-B87F-44306B03AF23}"/>
                </a:ext>
              </a:extLst>
            </p:cNvPr>
            <p:cNvSpPr/>
            <p:nvPr/>
          </p:nvSpPr>
          <p:spPr bwMode="auto">
            <a:xfrm>
              <a:off x="7731126" y="2820989"/>
              <a:ext cx="784225" cy="7175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prstClr val="white"/>
                </a:solidFill>
                <a:latin typeface="Arial"/>
              </a:endParaRPr>
            </a:p>
          </p:txBody>
        </p:sp>
        <p:sp>
          <p:nvSpPr>
            <p:cNvPr id="5141" name="TextBox 1">
              <a:extLst>
                <a:ext uri="{FF2B5EF4-FFF2-40B4-BE49-F238E27FC236}">
                  <a16:creationId xmlns:a16="http://schemas.microsoft.com/office/drawing/2014/main" id="{1F6BCD11-E8BD-4839-A10E-E09B9A3C4B88}"/>
                </a:ext>
              </a:extLst>
            </p:cNvPr>
            <p:cNvSpPr txBox="1">
              <a:spLocks noChangeArrowheads="1"/>
            </p:cNvSpPr>
            <p:nvPr/>
          </p:nvSpPr>
          <p:spPr bwMode="auto">
            <a:xfrm>
              <a:off x="7812089" y="3028951"/>
              <a:ext cx="625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400" b="1" dirty="0"/>
                <a:t>RECP</a:t>
              </a:r>
              <a:endParaRPr lang="en-IN" altLang="en-US" sz="1400" b="1" dirty="0"/>
            </a:p>
          </p:txBody>
        </p:sp>
      </p:grpSp>
      <p:sp>
        <p:nvSpPr>
          <p:cNvPr id="53" name="TextBox 19">
            <a:extLst>
              <a:ext uri="{FF2B5EF4-FFF2-40B4-BE49-F238E27FC236}">
                <a16:creationId xmlns:a16="http://schemas.microsoft.com/office/drawing/2014/main" id="{8D69CEF9-CBCE-413D-8308-60C35F855405}"/>
              </a:ext>
            </a:extLst>
          </p:cNvPr>
          <p:cNvSpPr txBox="1">
            <a:spLocks noChangeArrowheads="1"/>
          </p:cNvSpPr>
          <p:nvPr/>
        </p:nvSpPr>
        <p:spPr bwMode="auto">
          <a:xfrm>
            <a:off x="8119043" y="3487601"/>
            <a:ext cx="1343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defRPr/>
            </a:pPr>
            <a:r>
              <a:rPr lang="en-US" altLang="en-US" sz="1600" b="1" dirty="0">
                <a:solidFill>
                  <a:srgbClr val="F2A40D">
                    <a:lumMod val="75000"/>
                  </a:srgbClr>
                </a:solidFill>
              </a:rPr>
              <a:t>UNIDO/UNEP</a:t>
            </a:r>
          </a:p>
        </p:txBody>
      </p:sp>
      <p:grpSp>
        <p:nvGrpSpPr>
          <p:cNvPr id="7" name="Group 6"/>
          <p:cNvGrpSpPr/>
          <p:nvPr/>
        </p:nvGrpSpPr>
        <p:grpSpPr>
          <a:xfrm>
            <a:off x="8181974" y="3807438"/>
            <a:ext cx="939118" cy="717551"/>
            <a:chOff x="8181974" y="3807438"/>
            <a:chExt cx="939118" cy="717551"/>
          </a:xfrm>
        </p:grpSpPr>
        <p:sp>
          <p:nvSpPr>
            <p:cNvPr id="54" name="Oval 53">
              <a:extLst>
                <a:ext uri="{FF2B5EF4-FFF2-40B4-BE49-F238E27FC236}">
                  <a16:creationId xmlns:a16="http://schemas.microsoft.com/office/drawing/2014/main" id="{CF0F18C0-1C9D-4FF9-B023-0BE4726AFD87}"/>
                </a:ext>
              </a:extLst>
            </p:cNvPr>
            <p:cNvSpPr/>
            <p:nvPr/>
          </p:nvSpPr>
          <p:spPr bwMode="auto">
            <a:xfrm>
              <a:off x="8181974" y="3807438"/>
              <a:ext cx="784225" cy="7175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prstClr val="white"/>
                </a:solidFill>
                <a:latin typeface="Arial"/>
              </a:endParaRPr>
            </a:p>
          </p:txBody>
        </p:sp>
        <p:sp>
          <p:nvSpPr>
            <p:cNvPr id="55" name="TextBox 1">
              <a:extLst>
                <a:ext uri="{FF2B5EF4-FFF2-40B4-BE49-F238E27FC236}">
                  <a16:creationId xmlns:a16="http://schemas.microsoft.com/office/drawing/2014/main" id="{FF05B5ED-0E73-4949-91B1-DEDD3C38E8DD}"/>
                </a:ext>
              </a:extLst>
            </p:cNvPr>
            <p:cNvSpPr txBox="1">
              <a:spLocks noChangeArrowheads="1"/>
            </p:cNvSpPr>
            <p:nvPr/>
          </p:nvSpPr>
          <p:spPr bwMode="auto">
            <a:xfrm>
              <a:off x="8243228" y="3968331"/>
              <a:ext cx="8778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100" b="1" dirty="0"/>
                <a:t>Green </a:t>
              </a:r>
            </a:p>
            <a:p>
              <a:pPr defTabSz="1219170" latinLnBrk="1">
                <a:lnSpc>
                  <a:spcPct val="100000"/>
                </a:lnSpc>
                <a:spcBef>
                  <a:spcPct val="0"/>
                </a:spcBef>
                <a:buNone/>
              </a:pPr>
              <a:r>
                <a:rPr lang="en-US" altLang="en-US" sz="1100" b="1" dirty="0"/>
                <a:t>Economy</a:t>
              </a:r>
              <a:endParaRPr lang="en-IN" altLang="en-US" sz="1100" b="1" dirty="0"/>
            </a:p>
          </p:txBody>
        </p:sp>
      </p:grpSp>
      <p:grpSp>
        <p:nvGrpSpPr>
          <p:cNvPr id="8" name="Group 7"/>
          <p:cNvGrpSpPr/>
          <p:nvPr/>
        </p:nvGrpSpPr>
        <p:grpSpPr>
          <a:xfrm>
            <a:off x="8762848" y="2648522"/>
            <a:ext cx="1142038" cy="717551"/>
            <a:chOff x="8762848" y="2648522"/>
            <a:chExt cx="1142038" cy="717551"/>
          </a:xfrm>
        </p:grpSpPr>
        <p:sp>
          <p:nvSpPr>
            <p:cNvPr id="56" name="Oval 55">
              <a:extLst>
                <a:ext uri="{FF2B5EF4-FFF2-40B4-BE49-F238E27FC236}">
                  <a16:creationId xmlns:a16="http://schemas.microsoft.com/office/drawing/2014/main" id="{B7A623F0-9647-4BFF-97FB-58024F2AE61F}"/>
                </a:ext>
              </a:extLst>
            </p:cNvPr>
            <p:cNvSpPr/>
            <p:nvPr/>
          </p:nvSpPr>
          <p:spPr bwMode="auto">
            <a:xfrm>
              <a:off x="8762848" y="2648522"/>
              <a:ext cx="784225" cy="7175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prstClr val="white"/>
                </a:solidFill>
                <a:latin typeface="Arial"/>
              </a:endParaRPr>
            </a:p>
          </p:txBody>
        </p:sp>
        <p:sp>
          <p:nvSpPr>
            <p:cNvPr id="57" name="TextBox 1">
              <a:extLst>
                <a:ext uri="{FF2B5EF4-FFF2-40B4-BE49-F238E27FC236}">
                  <a16:creationId xmlns:a16="http://schemas.microsoft.com/office/drawing/2014/main" id="{C2202603-5627-4F30-8EEB-7C47BA50E837}"/>
                </a:ext>
              </a:extLst>
            </p:cNvPr>
            <p:cNvSpPr txBox="1">
              <a:spLocks noChangeArrowheads="1"/>
            </p:cNvSpPr>
            <p:nvPr/>
          </p:nvSpPr>
          <p:spPr bwMode="auto">
            <a:xfrm>
              <a:off x="8777853" y="2760998"/>
              <a:ext cx="11270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1219170" latinLnBrk="1">
                <a:lnSpc>
                  <a:spcPct val="100000"/>
                </a:lnSpc>
                <a:spcBef>
                  <a:spcPct val="0"/>
                </a:spcBef>
                <a:buNone/>
              </a:pPr>
              <a:r>
                <a:rPr lang="en-US" altLang="en-US" sz="1200" b="1" dirty="0"/>
                <a:t>Blue</a:t>
              </a:r>
              <a:r>
                <a:rPr lang="en-US" altLang="en-US" sz="1200" dirty="0"/>
                <a:t> </a:t>
              </a:r>
            </a:p>
            <a:p>
              <a:pPr defTabSz="1219170" latinLnBrk="1">
                <a:lnSpc>
                  <a:spcPct val="100000"/>
                </a:lnSpc>
                <a:spcBef>
                  <a:spcPct val="0"/>
                </a:spcBef>
                <a:buNone/>
              </a:pPr>
              <a:r>
                <a:rPr lang="en-US" altLang="en-US" sz="1200" b="1" dirty="0"/>
                <a:t>Economy</a:t>
              </a:r>
              <a:endParaRPr lang="en-IN" altLang="en-US" sz="1200" b="1" dirty="0"/>
            </a:p>
          </p:txBody>
        </p:sp>
      </p:grpSp>
      <p:sp>
        <p:nvSpPr>
          <p:cNvPr id="58" name="Rectangle 57">
            <a:extLst>
              <a:ext uri="{FF2B5EF4-FFF2-40B4-BE49-F238E27FC236}">
                <a16:creationId xmlns:a16="http://schemas.microsoft.com/office/drawing/2014/main" id="{AE64FB96-F944-4C30-AA94-19F9298CF192}"/>
              </a:ext>
            </a:extLst>
          </p:cNvPr>
          <p:cNvSpPr/>
          <p:nvPr/>
        </p:nvSpPr>
        <p:spPr>
          <a:xfrm>
            <a:off x="10568856" y="5866107"/>
            <a:ext cx="1721946" cy="276999"/>
          </a:xfrm>
          <a:prstGeom prst="rect">
            <a:avLst/>
          </a:prstGeom>
        </p:spPr>
        <p:txBody>
          <a:bodyPr wrap="none">
            <a:spAutoFit/>
          </a:bodyPr>
          <a:lstStyle/>
          <a:p>
            <a:r>
              <a:rPr lang="en-GB" sz="1200" dirty="0"/>
              <a:t>© Dr. Prasad Modak </a:t>
            </a:r>
          </a:p>
        </p:txBody>
      </p:sp>
      <p:grpSp>
        <p:nvGrpSpPr>
          <p:cNvPr id="12" name="Group 11"/>
          <p:cNvGrpSpPr/>
          <p:nvPr/>
        </p:nvGrpSpPr>
        <p:grpSpPr>
          <a:xfrm>
            <a:off x="6299531" y="4400555"/>
            <a:ext cx="1137376" cy="717551"/>
            <a:chOff x="6299531" y="4400555"/>
            <a:chExt cx="1137376" cy="717551"/>
          </a:xfrm>
        </p:grpSpPr>
        <p:sp>
          <p:nvSpPr>
            <p:cNvPr id="59" name="Oval 58">
              <a:extLst>
                <a:ext uri="{FF2B5EF4-FFF2-40B4-BE49-F238E27FC236}">
                  <a16:creationId xmlns:a16="http://schemas.microsoft.com/office/drawing/2014/main" id="{B7A623F0-9647-4BFF-97FB-58024F2AE61F}"/>
                </a:ext>
              </a:extLst>
            </p:cNvPr>
            <p:cNvSpPr/>
            <p:nvPr/>
          </p:nvSpPr>
          <p:spPr bwMode="auto">
            <a:xfrm>
              <a:off x="6299531" y="4400555"/>
              <a:ext cx="784225" cy="7175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prstClr val="white"/>
                </a:solidFill>
                <a:latin typeface="Arial"/>
              </a:endParaRPr>
            </a:p>
          </p:txBody>
        </p:sp>
        <p:sp>
          <p:nvSpPr>
            <p:cNvPr id="2" name="TextBox 1"/>
            <p:cNvSpPr txBox="1"/>
            <p:nvPr/>
          </p:nvSpPr>
          <p:spPr>
            <a:xfrm>
              <a:off x="6317416" y="4549780"/>
              <a:ext cx="1119491" cy="276999"/>
            </a:xfrm>
            <a:prstGeom prst="rect">
              <a:avLst/>
            </a:prstGeom>
            <a:noFill/>
          </p:spPr>
          <p:txBody>
            <a:bodyPr wrap="square" rtlCol="0">
              <a:spAutoFit/>
            </a:bodyPr>
            <a:lstStyle/>
            <a:p>
              <a:r>
                <a:rPr lang="en-US" sz="1200" b="1" dirty="0"/>
                <a:t>Eco-design</a:t>
              </a:r>
            </a:p>
          </p:txBody>
        </p:sp>
      </p:grpSp>
      <p:grpSp>
        <p:nvGrpSpPr>
          <p:cNvPr id="4" name="Group 3"/>
          <p:cNvGrpSpPr/>
          <p:nvPr/>
        </p:nvGrpSpPr>
        <p:grpSpPr>
          <a:xfrm>
            <a:off x="7578158" y="4998594"/>
            <a:ext cx="1165717" cy="717551"/>
            <a:chOff x="4337858" y="5229381"/>
            <a:chExt cx="1165717" cy="717551"/>
          </a:xfrm>
        </p:grpSpPr>
        <p:sp>
          <p:nvSpPr>
            <p:cNvPr id="60" name="Oval 59">
              <a:extLst>
                <a:ext uri="{FF2B5EF4-FFF2-40B4-BE49-F238E27FC236}">
                  <a16:creationId xmlns:a16="http://schemas.microsoft.com/office/drawing/2014/main" id="{B7A623F0-9647-4BFF-97FB-58024F2AE61F}"/>
                </a:ext>
              </a:extLst>
            </p:cNvPr>
            <p:cNvSpPr/>
            <p:nvPr/>
          </p:nvSpPr>
          <p:spPr bwMode="auto">
            <a:xfrm>
              <a:off x="4337858" y="5229381"/>
              <a:ext cx="784225" cy="7175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prstClr val="white"/>
                </a:solidFill>
                <a:latin typeface="Arial"/>
              </a:endParaRPr>
            </a:p>
          </p:txBody>
        </p:sp>
        <p:sp>
          <p:nvSpPr>
            <p:cNvPr id="62" name="TextBox 61"/>
            <p:cNvSpPr txBox="1"/>
            <p:nvPr/>
          </p:nvSpPr>
          <p:spPr>
            <a:xfrm>
              <a:off x="4384084" y="5393355"/>
              <a:ext cx="1119491" cy="461665"/>
            </a:xfrm>
            <a:prstGeom prst="rect">
              <a:avLst/>
            </a:prstGeom>
            <a:noFill/>
          </p:spPr>
          <p:txBody>
            <a:bodyPr wrap="square" rtlCol="0">
              <a:spAutoFit/>
            </a:bodyPr>
            <a:lstStyle/>
            <a:p>
              <a:r>
                <a:rPr lang="en-US" sz="1200" b="1" dirty="0"/>
                <a:t>Cradle to Cradle</a:t>
              </a:r>
            </a:p>
          </p:txBody>
        </p:sp>
      </p:grpSp>
      <p:grpSp>
        <p:nvGrpSpPr>
          <p:cNvPr id="6" name="Group 5"/>
          <p:cNvGrpSpPr/>
          <p:nvPr/>
        </p:nvGrpSpPr>
        <p:grpSpPr>
          <a:xfrm>
            <a:off x="7230274" y="4339666"/>
            <a:ext cx="1178425" cy="717551"/>
            <a:chOff x="7230274" y="4339666"/>
            <a:chExt cx="1178425" cy="717551"/>
          </a:xfrm>
        </p:grpSpPr>
        <p:sp>
          <p:nvSpPr>
            <p:cNvPr id="63" name="Oval 62">
              <a:extLst>
                <a:ext uri="{FF2B5EF4-FFF2-40B4-BE49-F238E27FC236}">
                  <a16:creationId xmlns:a16="http://schemas.microsoft.com/office/drawing/2014/main" id="{B7A623F0-9647-4BFF-97FB-58024F2AE61F}"/>
                </a:ext>
              </a:extLst>
            </p:cNvPr>
            <p:cNvSpPr/>
            <p:nvPr/>
          </p:nvSpPr>
          <p:spPr bwMode="auto">
            <a:xfrm>
              <a:off x="7230274" y="4339666"/>
              <a:ext cx="784225" cy="7175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prstClr val="white"/>
                </a:solidFill>
                <a:latin typeface="Arial"/>
              </a:endParaRPr>
            </a:p>
          </p:txBody>
        </p:sp>
        <p:sp>
          <p:nvSpPr>
            <p:cNvPr id="64" name="TextBox 63"/>
            <p:cNvSpPr txBox="1"/>
            <p:nvPr/>
          </p:nvSpPr>
          <p:spPr>
            <a:xfrm>
              <a:off x="7289208" y="4430345"/>
              <a:ext cx="1119491" cy="461665"/>
            </a:xfrm>
            <a:prstGeom prst="rect">
              <a:avLst/>
            </a:prstGeom>
            <a:noFill/>
          </p:spPr>
          <p:txBody>
            <a:bodyPr wrap="square" rtlCol="0">
              <a:spAutoFit/>
            </a:bodyPr>
            <a:lstStyle/>
            <a:p>
              <a:r>
                <a:rPr lang="en-US" sz="1200" b="1" dirty="0"/>
                <a:t>Life cycle thinking</a:t>
              </a:r>
            </a:p>
          </p:txBody>
        </p:sp>
      </p:grpSp>
      <p:grpSp>
        <p:nvGrpSpPr>
          <p:cNvPr id="5" name="Group 4"/>
          <p:cNvGrpSpPr/>
          <p:nvPr/>
        </p:nvGrpSpPr>
        <p:grpSpPr>
          <a:xfrm>
            <a:off x="6401382" y="5148556"/>
            <a:ext cx="1119491" cy="717551"/>
            <a:chOff x="6401382" y="5148556"/>
            <a:chExt cx="1119491" cy="717551"/>
          </a:xfrm>
        </p:grpSpPr>
        <p:sp>
          <p:nvSpPr>
            <p:cNvPr id="69" name="Oval 68">
              <a:extLst>
                <a:ext uri="{FF2B5EF4-FFF2-40B4-BE49-F238E27FC236}">
                  <a16:creationId xmlns:a16="http://schemas.microsoft.com/office/drawing/2014/main" id="{B7A623F0-9647-4BFF-97FB-58024F2AE61F}"/>
                </a:ext>
              </a:extLst>
            </p:cNvPr>
            <p:cNvSpPr/>
            <p:nvPr/>
          </p:nvSpPr>
          <p:spPr bwMode="auto">
            <a:xfrm>
              <a:off x="6420863" y="5148556"/>
              <a:ext cx="784225" cy="7175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latinLnBrk="1">
                <a:defRPr/>
              </a:pPr>
              <a:endParaRPr lang="en-US" dirty="0">
                <a:solidFill>
                  <a:prstClr val="white"/>
                </a:solidFill>
                <a:latin typeface="Arial"/>
              </a:endParaRPr>
            </a:p>
          </p:txBody>
        </p:sp>
        <p:sp>
          <p:nvSpPr>
            <p:cNvPr id="70" name="TextBox 69"/>
            <p:cNvSpPr txBox="1"/>
            <p:nvPr/>
          </p:nvSpPr>
          <p:spPr>
            <a:xfrm>
              <a:off x="6401382" y="5328002"/>
              <a:ext cx="1119491" cy="276999"/>
            </a:xfrm>
            <a:prstGeom prst="rect">
              <a:avLst/>
            </a:prstGeom>
            <a:noFill/>
          </p:spPr>
          <p:txBody>
            <a:bodyPr wrap="square" rtlCol="0">
              <a:spAutoFit/>
            </a:bodyPr>
            <a:lstStyle/>
            <a:p>
              <a:r>
                <a:rPr lang="en-US" sz="1200" b="1" dirty="0"/>
                <a:t>Factor 10</a:t>
              </a:r>
            </a:p>
          </p:txBody>
        </p:sp>
      </p:grpSp>
    </p:spTree>
    <p:extLst>
      <p:ext uri="{BB962C8B-B14F-4D97-AF65-F5344CB8AC3E}">
        <p14:creationId xmlns:p14="http://schemas.microsoft.com/office/powerpoint/2010/main" val="47091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1"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1F3EEC3-4642-4D17-9A79-C2F5B0F4F94C}"/>
              </a:ext>
            </a:extLst>
          </p:cNvPr>
          <p:cNvGrpSpPr/>
          <p:nvPr/>
        </p:nvGrpSpPr>
        <p:grpSpPr>
          <a:xfrm>
            <a:off x="369799" y="2150826"/>
            <a:ext cx="2970405" cy="3579246"/>
            <a:chOff x="1866901" y="2731123"/>
            <a:chExt cx="2028826" cy="2958053"/>
          </a:xfrm>
        </p:grpSpPr>
        <p:sp>
          <p:nvSpPr>
            <p:cNvPr id="5" name="TextBox 4">
              <a:extLst>
                <a:ext uri="{FF2B5EF4-FFF2-40B4-BE49-F238E27FC236}">
                  <a16:creationId xmlns:a16="http://schemas.microsoft.com/office/drawing/2014/main" id="{445C2165-85F8-446A-8C36-E6FD0D25EA69}"/>
                </a:ext>
              </a:extLst>
            </p:cNvPr>
            <p:cNvSpPr txBox="1"/>
            <p:nvPr/>
          </p:nvSpPr>
          <p:spPr>
            <a:xfrm>
              <a:off x="1866901" y="2731123"/>
              <a:ext cx="2022475" cy="381541"/>
            </a:xfrm>
            <a:prstGeom prst="rect">
              <a:avLst/>
            </a:prstGeom>
            <a:solidFill>
              <a:schemeClr val="accent6"/>
            </a:solidFill>
          </p:spPr>
          <p:txBody>
            <a:bodyPr>
              <a:spAutoFit/>
            </a:bodyPr>
            <a:lstStyle/>
            <a:p>
              <a:pPr algn="ctr" defTabSz="1219170" latinLnBrk="1">
                <a:defRPr/>
              </a:pPr>
              <a:r>
                <a:rPr lang="fr-BE" sz="2400" kern="0" dirty="0">
                  <a:solidFill>
                    <a:srgbClr val="FFFFFF"/>
                  </a:solidFill>
                  <a:latin typeface="Arial" panose="020B0604020202020204" pitchFamily="34" charset="0"/>
                  <a:cs typeface="Arial" panose="020B0604020202020204" pitchFamily="34" charset="0"/>
                </a:rPr>
                <a:t>Resources</a:t>
              </a:r>
            </a:p>
          </p:txBody>
        </p:sp>
        <p:sp>
          <p:nvSpPr>
            <p:cNvPr id="6" name="TextBox 8">
              <a:extLst>
                <a:ext uri="{FF2B5EF4-FFF2-40B4-BE49-F238E27FC236}">
                  <a16:creationId xmlns:a16="http://schemas.microsoft.com/office/drawing/2014/main" id="{1153731B-33CF-4A09-8FF7-A0883AAFAD84}"/>
                </a:ext>
              </a:extLst>
            </p:cNvPr>
            <p:cNvSpPr txBox="1">
              <a:spLocks noChangeArrowheads="1"/>
            </p:cNvSpPr>
            <p:nvPr/>
          </p:nvSpPr>
          <p:spPr bwMode="auto">
            <a:xfrm>
              <a:off x="1866902" y="3577260"/>
              <a:ext cx="2028825" cy="381541"/>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25000"/>
                <a:buBlip>
                  <a:blip r:embed="rId2"/>
                </a:buBlip>
                <a:defRPr sz="2200">
                  <a:solidFill>
                    <a:schemeClr val="tx2"/>
                  </a:solidFill>
                  <a:latin typeface="Verdana" panose="020B0604030504040204" pitchFamily="34" charset="0"/>
                </a:defRPr>
              </a:lvl1pPr>
              <a:lvl2pPr marL="742950" indent="-285750">
                <a:spcBef>
                  <a:spcPct val="20000"/>
                </a:spcBef>
                <a:buBlip>
                  <a:blip r:embed="rId3"/>
                </a:buBlip>
                <a:defRPr sz="2200">
                  <a:solidFill>
                    <a:schemeClr val="tx2"/>
                  </a:solidFill>
                  <a:latin typeface="Verdana" panose="020B0604030504040204" pitchFamily="34" charset="0"/>
                </a:defRPr>
              </a:lvl2pPr>
              <a:lvl3pPr marL="1143000" indent="-228600">
                <a:spcBef>
                  <a:spcPct val="20000"/>
                </a:spcBef>
                <a:buChar char="•"/>
                <a:defRPr sz="2200">
                  <a:solidFill>
                    <a:schemeClr val="tx2"/>
                  </a:solidFill>
                  <a:latin typeface="Verdana" panose="020B0604030504040204" pitchFamily="34" charset="0"/>
                </a:defRPr>
              </a:lvl3pPr>
              <a:lvl4pPr marL="1600200" indent="-228600">
                <a:spcBef>
                  <a:spcPct val="20000"/>
                </a:spcBef>
                <a:buChar char="-"/>
                <a:defRPr sz="2200">
                  <a:solidFill>
                    <a:schemeClr val="tx2"/>
                  </a:solidFill>
                  <a:latin typeface="Verdana" panose="020B0604030504040204" pitchFamily="34" charset="0"/>
                </a:defRPr>
              </a:lvl4pPr>
              <a:lvl5pPr marL="2057400" indent="-228600">
                <a:spcBef>
                  <a:spcPct val="20000"/>
                </a:spcBef>
                <a:buChar char="»"/>
                <a:defRPr sz="2200">
                  <a:solidFill>
                    <a:schemeClr val="tx2"/>
                  </a:solidFill>
                  <a:latin typeface="Verdana" panose="020B0604030504040204" pitchFamily="34" charset="0"/>
                </a:defRPr>
              </a:lvl5pPr>
              <a:lvl6pPr marL="2514600" indent="-228600" eaLnBrk="0" fontAlgn="base" hangingPunct="0">
                <a:spcBef>
                  <a:spcPct val="20000"/>
                </a:spcBef>
                <a:spcAft>
                  <a:spcPct val="0"/>
                </a:spcAft>
                <a:buChar char="»"/>
                <a:defRPr sz="2200">
                  <a:solidFill>
                    <a:schemeClr val="tx2"/>
                  </a:solidFill>
                  <a:latin typeface="Verdana" panose="020B0604030504040204" pitchFamily="34" charset="0"/>
                </a:defRPr>
              </a:lvl6pPr>
              <a:lvl7pPr marL="2971800" indent="-228600" eaLnBrk="0" fontAlgn="base" hangingPunct="0">
                <a:spcBef>
                  <a:spcPct val="20000"/>
                </a:spcBef>
                <a:spcAft>
                  <a:spcPct val="0"/>
                </a:spcAft>
                <a:buChar char="»"/>
                <a:defRPr sz="2200">
                  <a:solidFill>
                    <a:schemeClr val="tx2"/>
                  </a:solidFill>
                  <a:latin typeface="Verdana" panose="020B0604030504040204" pitchFamily="34" charset="0"/>
                </a:defRPr>
              </a:lvl7pPr>
              <a:lvl8pPr marL="3429000" indent="-228600" eaLnBrk="0" fontAlgn="base" hangingPunct="0">
                <a:spcBef>
                  <a:spcPct val="20000"/>
                </a:spcBef>
                <a:spcAft>
                  <a:spcPct val="0"/>
                </a:spcAft>
                <a:buChar char="»"/>
                <a:defRPr sz="2200">
                  <a:solidFill>
                    <a:schemeClr val="tx2"/>
                  </a:solidFill>
                  <a:latin typeface="Verdana" panose="020B0604030504040204" pitchFamily="34" charset="0"/>
                </a:defRPr>
              </a:lvl8pPr>
              <a:lvl9pPr marL="3886200" indent="-228600" eaLnBrk="0" fontAlgn="base" hangingPunct="0">
                <a:spcBef>
                  <a:spcPct val="20000"/>
                </a:spcBef>
                <a:spcAft>
                  <a:spcPct val="0"/>
                </a:spcAft>
                <a:buChar char="»"/>
                <a:defRPr sz="2200">
                  <a:solidFill>
                    <a:schemeClr val="tx2"/>
                  </a:solidFill>
                  <a:latin typeface="Verdana" panose="020B0604030504040204" pitchFamily="34" charset="0"/>
                </a:defRPr>
              </a:lvl9pPr>
            </a:lstStyle>
            <a:p>
              <a:pPr algn="ctr" defTabSz="1219170" latinLnBrk="1">
                <a:spcBef>
                  <a:spcPct val="0"/>
                </a:spcBef>
                <a:buSzTx/>
                <a:buNone/>
                <a:defRPr/>
              </a:pPr>
              <a:r>
                <a:rPr lang="fr-BE" altLang="fr-FR" sz="2400" kern="0" dirty="0">
                  <a:solidFill>
                    <a:srgbClr val="FFFFFF"/>
                  </a:solidFill>
                  <a:latin typeface="Arial" panose="020B0604020202020204" pitchFamily="34" charset="0"/>
                  <a:cs typeface="Arial" panose="020B0604020202020204" pitchFamily="34" charset="0"/>
                </a:rPr>
                <a:t>Production</a:t>
              </a:r>
            </a:p>
          </p:txBody>
        </p:sp>
        <p:sp>
          <p:nvSpPr>
            <p:cNvPr id="7" name="TextBox 6">
              <a:extLst>
                <a:ext uri="{FF2B5EF4-FFF2-40B4-BE49-F238E27FC236}">
                  <a16:creationId xmlns:a16="http://schemas.microsoft.com/office/drawing/2014/main" id="{9C5CF916-80EA-4658-B486-AA9DB2B06F17}"/>
                </a:ext>
              </a:extLst>
            </p:cNvPr>
            <p:cNvSpPr txBox="1"/>
            <p:nvPr/>
          </p:nvSpPr>
          <p:spPr>
            <a:xfrm>
              <a:off x="1866901" y="4442448"/>
              <a:ext cx="2022475" cy="381541"/>
            </a:xfrm>
            <a:prstGeom prst="rect">
              <a:avLst/>
            </a:prstGeom>
            <a:solidFill>
              <a:srgbClr val="0080FE">
                <a:lumMod val="75000"/>
              </a:srgbClr>
            </a:solidFill>
          </p:spPr>
          <p:txBody>
            <a:bodyPr>
              <a:spAutoFit/>
            </a:bodyPr>
            <a:lstStyle/>
            <a:p>
              <a:pPr algn="ctr" defTabSz="1219170" latinLnBrk="1">
                <a:defRPr/>
              </a:pPr>
              <a:r>
                <a:rPr lang="fr-BE" sz="2400" kern="0" dirty="0">
                  <a:solidFill>
                    <a:srgbClr val="FFFFFF"/>
                  </a:solidFill>
                  <a:latin typeface="Arial" panose="020B0604020202020204" pitchFamily="34" charset="0"/>
                  <a:cs typeface="Arial" panose="020B0604020202020204" pitchFamily="34" charset="0"/>
                </a:rPr>
                <a:t>Consumption</a:t>
              </a:r>
            </a:p>
          </p:txBody>
        </p:sp>
        <p:sp>
          <p:nvSpPr>
            <p:cNvPr id="8" name="TextBox 10">
              <a:extLst>
                <a:ext uri="{FF2B5EF4-FFF2-40B4-BE49-F238E27FC236}">
                  <a16:creationId xmlns:a16="http://schemas.microsoft.com/office/drawing/2014/main" id="{216621A5-0E00-4E75-B2B2-59C4BB5A4649}"/>
                </a:ext>
              </a:extLst>
            </p:cNvPr>
            <p:cNvSpPr txBox="1">
              <a:spLocks noChangeArrowheads="1"/>
            </p:cNvSpPr>
            <p:nvPr/>
          </p:nvSpPr>
          <p:spPr bwMode="auto">
            <a:xfrm>
              <a:off x="1866901" y="5307635"/>
              <a:ext cx="2022475" cy="381541"/>
            </a:xfrm>
            <a:prstGeom prst="rect">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25000"/>
                <a:buBlip>
                  <a:blip r:embed="rId2"/>
                </a:buBlip>
                <a:defRPr sz="2200">
                  <a:solidFill>
                    <a:schemeClr val="tx2"/>
                  </a:solidFill>
                  <a:latin typeface="Verdana" panose="020B0604030504040204" pitchFamily="34" charset="0"/>
                </a:defRPr>
              </a:lvl1pPr>
              <a:lvl2pPr marL="742950" indent="-285750">
                <a:spcBef>
                  <a:spcPct val="20000"/>
                </a:spcBef>
                <a:buBlip>
                  <a:blip r:embed="rId3"/>
                </a:buBlip>
                <a:defRPr sz="2200">
                  <a:solidFill>
                    <a:schemeClr val="tx2"/>
                  </a:solidFill>
                  <a:latin typeface="Verdana" panose="020B0604030504040204" pitchFamily="34" charset="0"/>
                </a:defRPr>
              </a:lvl2pPr>
              <a:lvl3pPr marL="1143000" indent="-228600">
                <a:spcBef>
                  <a:spcPct val="20000"/>
                </a:spcBef>
                <a:buChar char="•"/>
                <a:defRPr sz="2200">
                  <a:solidFill>
                    <a:schemeClr val="tx2"/>
                  </a:solidFill>
                  <a:latin typeface="Verdana" panose="020B0604030504040204" pitchFamily="34" charset="0"/>
                </a:defRPr>
              </a:lvl3pPr>
              <a:lvl4pPr marL="1600200" indent="-228600">
                <a:spcBef>
                  <a:spcPct val="20000"/>
                </a:spcBef>
                <a:buChar char="-"/>
                <a:defRPr sz="2200">
                  <a:solidFill>
                    <a:schemeClr val="tx2"/>
                  </a:solidFill>
                  <a:latin typeface="Verdana" panose="020B0604030504040204" pitchFamily="34" charset="0"/>
                </a:defRPr>
              </a:lvl4pPr>
              <a:lvl5pPr marL="2057400" indent="-228600">
                <a:spcBef>
                  <a:spcPct val="20000"/>
                </a:spcBef>
                <a:buChar char="»"/>
                <a:defRPr sz="2200">
                  <a:solidFill>
                    <a:schemeClr val="tx2"/>
                  </a:solidFill>
                  <a:latin typeface="Verdana" panose="020B0604030504040204" pitchFamily="34" charset="0"/>
                </a:defRPr>
              </a:lvl5pPr>
              <a:lvl6pPr marL="2514600" indent="-228600" eaLnBrk="0" fontAlgn="base" hangingPunct="0">
                <a:spcBef>
                  <a:spcPct val="20000"/>
                </a:spcBef>
                <a:spcAft>
                  <a:spcPct val="0"/>
                </a:spcAft>
                <a:buChar char="»"/>
                <a:defRPr sz="2200">
                  <a:solidFill>
                    <a:schemeClr val="tx2"/>
                  </a:solidFill>
                  <a:latin typeface="Verdana" panose="020B0604030504040204" pitchFamily="34" charset="0"/>
                </a:defRPr>
              </a:lvl6pPr>
              <a:lvl7pPr marL="2971800" indent="-228600" eaLnBrk="0" fontAlgn="base" hangingPunct="0">
                <a:spcBef>
                  <a:spcPct val="20000"/>
                </a:spcBef>
                <a:spcAft>
                  <a:spcPct val="0"/>
                </a:spcAft>
                <a:buChar char="»"/>
                <a:defRPr sz="2200">
                  <a:solidFill>
                    <a:schemeClr val="tx2"/>
                  </a:solidFill>
                  <a:latin typeface="Verdana" panose="020B0604030504040204" pitchFamily="34" charset="0"/>
                </a:defRPr>
              </a:lvl7pPr>
              <a:lvl8pPr marL="3429000" indent="-228600" eaLnBrk="0" fontAlgn="base" hangingPunct="0">
                <a:spcBef>
                  <a:spcPct val="20000"/>
                </a:spcBef>
                <a:spcAft>
                  <a:spcPct val="0"/>
                </a:spcAft>
                <a:buChar char="»"/>
                <a:defRPr sz="2200">
                  <a:solidFill>
                    <a:schemeClr val="tx2"/>
                  </a:solidFill>
                  <a:latin typeface="Verdana" panose="020B0604030504040204" pitchFamily="34" charset="0"/>
                </a:defRPr>
              </a:lvl8pPr>
              <a:lvl9pPr marL="3886200" indent="-228600" eaLnBrk="0" fontAlgn="base" hangingPunct="0">
                <a:spcBef>
                  <a:spcPct val="20000"/>
                </a:spcBef>
                <a:spcAft>
                  <a:spcPct val="0"/>
                </a:spcAft>
                <a:buChar char="»"/>
                <a:defRPr sz="2200">
                  <a:solidFill>
                    <a:schemeClr val="tx2"/>
                  </a:solidFill>
                  <a:latin typeface="Verdana" panose="020B0604030504040204" pitchFamily="34" charset="0"/>
                </a:defRPr>
              </a:lvl9pPr>
            </a:lstStyle>
            <a:p>
              <a:pPr algn="ctr" defTabSz="1219170" latinLnBrk="1">
                <a:spcBef>
                  <a:spcPct val="0"/>
                </a:spcBef>
                <a:buSzTx/>
                <a:buNone/>
                <a:defRPr/>
              </a:pPr>
              <a:r>
                <a:rPr lang="fr-BE" altLang="fr-FR" sz="2400" kern="0" dirty="0">
                  <a:solidFill>
                    <a:srgbClr val="FFFFFF"/>
                  </a:solidFill>
                  <a:latin typeface="Arial" panose="020B0604020202020204" pitchFamily="34" charset="0"/>
                  <a:cs typeface="Arial" panose="020B0604020202020204" pitchFamily="34" charset="0"/>
                </a:rPr>
                <a:t>Waste</a:t>
              </a:r>
            </a:p>
          </p:txBody>
        </p:sp>
        <p:sp>
          <p:nvSpPr>
            <p:cNvPr id="9" name="Down Arrow 8">
              <a:extLst>
                <a:ext uri="{FF2B5EF4-FFF2-40B4-BE49-F238E27FC236}">
                  <a16:creationId xmlns:a16="http://schemas.microsoft.com/office/drawing/2014/main" id="{571CC9D8-8551-4D4A-B1F6-355BD5078F27}"/>
                </a:ext>
              </a:extLst>
            </p:cNvPr>
            <p:cNvSpPr/>
            <p:nvPr/>
          </p:nvSpPr>
          <p:spPr>
            <a:xfrm>
              <a:off x="2687641" y="3121648"/>
              <a:ext cx="338137" cy="452437"/>
            </a:xfrm>
            <a:prstGeom prst="downArrow">
              <a:avLst/>
            </a:prstGeom>
            <a:solidFill>
              <a:srgbClr val="808080">
                <a:lumMod val="25000"/>
              </a:srgbClr>
            </a:solidFill>
            <a:ln w="25400" cap="flat" cmpd="sng" algn="ctr">
              <a:noFill/>
              <a:prstDash val="solid"/>
            </a:ln>
            <a:effectLst/>
          </p:spPr>
          <p:txBody>
            <a:bodyPr anchor="ctr"/>
            <a:lstStyle/>
            <a:p>
              <a:pPr algn="ctr" defTabSz="1219170" latinLnBrk="1">
                <a:defRPr/>
              </a:pPr>
              <a:endParaRPr lang="fr-BE" sz="2400" kern="0" dirty="0">
                <a:solidFill>
                  <a:srgbClr val="FFFFFF"/>
                </a:solidFill>
                <a:latin typeface="Verdana"/>
                <a:cs typeface="Arial" panose="020B0604020202020204" pitchFamily="34" charset="0"/>
              </a:endParaRPr>
            </a:p>
          </p:txBody>
        </p:sp>
        <p:sp>
          <p:nvSpPr>
            <p:cNvPr id="10" name="Down Arrow 9">
              <a:extLst>
                <a:ext uri="{FF2B5EF4-FFF2-40B4-BE49-F238E27FC236}">
                  <a16:creationId xmlns:a16="http://schemas.microsoft.com/office/drawing/2014/main" id="{1FF44587-A806-4534-BFB3-C9014D888858}"/>
                </a:ext>
              </a:extLst>
            </p:cNvPr>
            <p:cNvSpPr/>
            <p:nvPr/>
          </p:nvSpPr>
          <p:spPr>
            <a:xfrm>
              <a:off x="2638426" y="4839321"/>
              <a:ext cx="387351" cy="468312"/>
            </a:xfrm>
            <a:prstGeom prst="downArrow">
              <a:avLst/>
            </a:prstGeom>
            <a:solidFill>
              <a:srgbClr val="0080FE">
                <a:lumMod val="75000"/>
              </a:srgbClr>
            </a:solidFill>
            <a:ln w="25400" cap="flat" cmpd="sng" algn="ctr">
              <a:noFill/>
              <a:prstDash val="solid"/>
            </a:ln>
            <a:effectLst/>
          </p:spPr>
          <p:txBody>
            <a:bodyPr anchor="ctr"/>
            <a:lstStyle/>
            <a:p>
              <a:pPr algn="ctr" defTabSz="1219170" latinLnBrk="1">
                <a:defRPr/>
              </a:pPr>
              <a:endParaRPr lang="fr-BE" sz="2400" kern="0" dirty="0">
                <a:solidFill>
                  <a:srgbClr val="FFFFFF"/>
                </a:solidFill>
                <a:latin typeface="Verdana"/>
                <a:cs typeface="Arial" panose="020B0604020202020204" pitchFamily="34" charset="0"/>
              </a:endParaRPr>
            </a:p>
          </p:txBody>
        </p:sp>
        <p:sp>
          <p:nvSpPr>
            <p:cNvPr id="11" name="Down Arrow 10">
              <a:extLst>
                <a:ext uri="{FF2B5EF4-FFF2-40B4-BE49-F238E27FC236}">
                  <a16:creationId xmlns:a16="http://schemas.microsoft.com/office/drawing/2014/main" id="{3A9AF9EC-2186-4A92-AA8E-485472BB77E1}"/>
                </a:ext>
              </a:extLst>
            </p:cNvPr>
            <p:cNvSpPr/>
            <p:nvPr/>
          </p:nvSpPr>
          <p:spPr>
            <a:xfrm>
              <a:off x="2663826" y="3969373"/>
              <a:ext cx="368300" cy="454025"/>
            </a:xfrm>
            <a:prstGeom prst="downArrow">
              <a:avLst/>
            </a:prstGeom>
            <a:solidFill>
              <a:srgbClr val="A50021"/>
            </a:solidFill>
            <a:ln w="25400" cap="flat" cmpd="sng" algn="ctr">
              <a:noFill/>
              <a:prstDash val="solid"/>
            </a:ln>
            <a:effectLst/>
          </p:spPr>
          <p:txBody>
            <a:bodyPr anchor="ctr"/>
            <a:lstStyle/>
            <a:p>
              <a:pPr algn="ctr" defTabSz="1219170" latinLnBrk="1">
                <a:defRPr/>
              </a:pPr>
              <a:endParaRPr lang="fr-BE" sz="2400" kern="0" dirty="0">
                <a:solidFill>
                  <a:srgbClr val="FFFFFF"/>
                </a:solidFill>
                <a:latin typeface="Verdana"/>
                <a:cs typeface="Arial" panose="020B0604020202020204" pitchFamily="34" charset="0"/>
              </a:endParaRPr>
            </a:p>
          </p:txBody>
        </p:sp>
      </p:grpSp>
      <p:sp>
        <p:nvSpPr>
          <p:cNvPr id="12" name="TextBox 11">
            <a:extLst>
              <a:ext uri="{FF2B5EF4-FFF2-40B4-BE49-F238E27FC236}">
                <a16:creationId xmlns:a16="http://schemas.microsoft.com/office/drawing/2014/main" id="{1345E0B5-C86D-44D1-81CD-9A1E59AEEF99}"/>
              </a:ext>
            </a:extLst>
          </p:cNvPr>
          <p:cNvSpPr txBox="1"/>
          <p:nvPr/>
        </p:nvSpPr>
        <p:spPr>
          <a:xfrm rot="19800000">
            <a:off x="910160" y="3660527"/>
            <a:ext cx="2965133" cy="400110"/>
          </a:xfrm>
          <a:prstGeom prst="rect">
            <a:avLst/>
          </a:prstGeom>
          <a:solidFill>
            <a:srgbClr val="FFC000"/>
          </a:solidFill>
        </p:spPr>
        <p:txBody>
          <a:bodyPr>
            <a:spAutoFit/>
          </a:bodyPr>
          <a:lstStyle/>
          <a:p>
            <a:pPr algn="ctr" defTabSz="1219170" eaLnBrk="0" fontAlgn="base" latinLnBrk="1" hangingPunct="0">
              <a:spcBef>
                <a:spcPct val="0"/>
              </a:spcBef>
              <a:spcAft>
                <a:spcPct val="0"/>
              </a:spcAft>
              <a:defRPr/>
            </a:pPr>
            <a:r>
              <a:rPr lang="fr-BE" sz="2000" dirty="0">
                <a:solidFill>
                  <a:prstClr val="black">
                    <a:lumMod val="95000"/>
                    <a:lumOff val="5000"/>
                  </a:prstClr>
                </a:solidFill>
                <a:latin typeface="Arial" panose="020B0604020202020204" pitchFamily="34" charset="0"/>
                <a:cs typeface="Arial" panose="020B0604020202020204" pitchFamily="34" charset="0"/>
              </a:rPr>
              <a:t>Throw away society!!!!</a:t>
            </a:r>
          </a:p>
        </p:txBody>
      </p:sp>
      <p:sp>
        <p:nvSpPr>
          <p:cNvPr id="14" name="Right Arrow 38">
            <a:extLst>
              <a:ext uri="{FF2B5EF4-FFF2-40B4-BE49-F238E27FC236}">
                <a16:creationId xmlns:a16="http://schemas.microsoft.com/office/drawing/2014/main" id="{7D1C7CBC-5605-4B1E-BE6F-E8F63AE41FF7}"/>
              </a:ext>
            </a:extLst>
          </p:cNvPr>
          <p:cNvSpPr/>
          <p:nvPr/>
        </p:nvSpPr>
        <p:spPr>
          <a:xfrm>
            <a:off x="4610646" y="3599324"/>
            <a:ext cx="1828800" cy="522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39">
            <a:extLst>
              <a:ext uri="{FF2B5EF4-FFF2-40B4-BE49-F238E27FC236}">
                <a16:creationId xmlns:a16="http://schemas.microsoft.com/office/drawing/2014/main" id="{7E73F10E-8B74-4752-AC41-30A044F44FDF}"/>
              </a:ext>
            </a:extLst>
          </p:cNvPr>
          <p:cNvSpPr/>
          <p:nvPr/>
        </p:nvSpPr>
        <p:spPr>
          <a:xfrm>
            <a:off x="6823753" y="2946046"/>
            <a:ext cx="5092537" cy="759113"/>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600417E3-6CAF-4E9A-9380-3D11040845A2}"/>
              </a:ext>
            </a:extLst>
          </p:cNvPr>
          <p:cNvSpPr txBox="1"/>
          <p:nvPr/>
        </p:nvSpPr>
        <p:spPr>
          <a:xfrm>
            <a:off x="0" y="1270740"/>
            <a:ext cx="3872001" cy="523220"/>
          </a:xfrm>
          <a:prstGeom prst="rect">
            <a:avLst/>
          </a:prstGeom>
          <a:noFill/>
        </p:spPr>
        <p:txBody>
          <a:bodyPr wrap="square" rtlCol="0">
            <a:spAutoFit/>
          </a:bodyPr>
          <a:lstStyle/>
          <a:p>
            <a:pPr algn="ctr"/>
            <a:r>
              <a:rPr lang="en-US" sz="2800" b="1" dirty="0">
                <a:latin typeface="Arial" charset="0"/>
                <a:ea typeface="Arial" charset="0"/>
                <a:cs typeface="Arial" charset="0"/>
              </a:rPr>
              <a:t>Linear</a:t>
            </a:r>
            <a:r>
              <a:rPr lang="en-US" sz="2400" b="1" dirty="0">
                <a:latin typeface="Arial" charset="0"/>
                <a:ea typeface="Arial" charset="0"/>
                <a:cs typeface="Arial" charset="0"/>
              </a:rPr>
              <a:t> </a:t>
            </a:r>
            <a:r>
              <a:rPr lang="en-US" sz="2800" b="1" dirty="0">
                <a:latin typeface="Arial" charset="0"/>
                <a:ea typeface="Arial" charset="0"/>
                <a:cs typeface="Arial" charset="0"/>
              </a:rPr>
              <a:t>Economy</a:t>
            </a:r>
          </a:p>
        </p:txBody>
      </p:sp>
      <p:sp>
        <p:nvSpPr>
          <p:cNvPr id="22" name="TextBox 21">
            <a:extLst>
              <a:ext uri="{FF2B5EF4-FFF2-40B4-BE49-F238E27FC236}">
                <a16:creationId xmlns:a16="http://schemas.microsoft.com/office/drawing/2014/main" id="{A508CC57-2DFF-480A-AD87-79DF4A4966C4}"/>
              </a:ext>
            </a:extLst>
          </p:cNvPr>
          <p:cNvSpPr txBox="1"/>
          <p:nvPr/>
        </p:nvSpPr>
        <p:spPr>
          <a:xfrm>
            <a:off x="7635607" y="1271293"/>
            <a:ext cx="3478271" cy="523220"/>
          </a:xfrm>
          <a:prstGeom prst="rect">
            <a:avLst/>
          </a:prstGeom>
          <a:noFill/>
        </p:spPr>
        <p:txBody>
          <a:bodyPr wrap="square" rtlCol="0">
            <a:spAutoFit/>
          </a:bodyPr>
          <a:lstStyle/>
          <a:p>
            <a:pPr algn="ctr"/>
            <a:r>
              <a:rPr lang="en-US" sz="2800" b="1" dirty="0">
                <a:latin typeface="Arial" charset="0"/>
                <a:ea typeface="Arial" charset="0"/>
                <a:cs typeface="Arial" charset="0"/>
              </a:rPr>
              <a:t>Circular</a:t>
            </a:r>
            <a:r>
              <a:rPr lang="en-US" sz="2400" b="1" dirty="0">
                <a:latin typeface="Arial" charset="0"/>
                <a:ea typeface="Arial" charset="0"/>
                <a:cs typeface="Arial" charset="0"/>
              </a:rPr>
              <a:t> </a:t>
            </a:r>
            <a:r>
              <a:rPr lang="en-US" sz="2800" b="1" dirty="0">
                <a:latin typeface="Arial" charset="0"/>
                <a:ea typeface="Arial" charset="0"/>
                <a:cs typeface="Arial" charset="0"/>
              </a:rPr>
              <a:t>Economy</a:t>
            </a:r>
          </a:p>
        </p:txBody>
      </p:sp>
      <p:sp>
        <p:nvSpPr>
          <p:cNvPr id="18" name="Rounded Rectangle 39">
            <a:extLst>
              <a:ext uri="{FF2B5EF4-FFF2-40B4-BE49-F238E27FC236}">
                <a16:creationId xmlns:a16="http://schemas.microsoft.com/office/drawing/2014/main" id="{7E73F10E-8B74-4752-AC41-30A044F44FDF}"/>
              </a:ext>
            </a:extLst>
          </p:cNvPr>
          <p:cNvSpPr/>
          <p:nvPr/>
        </p:nvSpPr>
        <p:spPr>
          <a:xfrm>
            <a:off x="6823753" y="2381658"/>
            <a:ext cx="5095644" cy="51238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latin typeface="Arial" charset="0"/>
                <a:ea typeface="Arial" charset="0"/>
                <a:cs typeface="Arial" charset="0"/>
              </a:rPr>
              <a:t>  Dematerialization</a:t>
            </a:r>
            <a:endParaRPr lang="en-US" sz="2400" dirty="0">
              <a:solidFill>
                <a:sysClr val="windowText" lastClr="000000"/>
              </a:solidFill>
              <a:latin typeface="Arial" charset="0"/>
              <a:ea typeface="Arial" charset="0"/>
              <a:cs typeface="Arial" charset="0"/>
            </a:endParaRPr>
          </a:p>
        </p:txBody>
      </p:sp>
      <p:sp>
        <p:nvSpPr>
          <p:cNvPr id="19" name="Rounded Rectangle 39">
            <a:extLst>
              <a:ext uri="{FF2B5EF4-FFF2-40B4-BE49-F238E27FC236}">
                <a16:creationId xmlns:a16="http://schemas.microsoft.com/office/drawing/2014/main" id="{7E73F10E-8B74-4752-AC41-30A044F44FDF}"/>
              </a:ext>
            </a:extLst>
          </p:cNvPr>
          <p:cNvSpPr/>
          <p:nvPr/>
        </p:nvSpPr>
        <p:spPr>
          <a:xfrm>
            <a:off x="6823753" y="5064113"/>
            <a:ext cx="5095644" cy="51238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latin typeface="Arial" charset="0"/>
                <a:ea typeface="Arial" charset="0"/>
                <a:cs typeface="Arial" charset="0"/>
              </a:rPr>
              <a:t>  Increase virtualization</a:t>
            </a:r>
          </a:p>
        </p:txBody>
      </p:sp>
      <p:sp>
        <p:nvSpPr>
          <p:cNvPr id="20" name="Rounded Rectangle 39">
            <a:extLst>
              <a:ext uri="{FF2B5EF4-FFF2-40B4-BE49-F238E27FC236}">
                <a16:creationId xmlns:a16="http://schemas.microsoft.com/office/drawing/2014/main" id="{7E73F10E-8B74-4752-AC41-30A044F44FDF}"/>
              </a:ext>
            </a:extLst>
          </p:cNvPr>
          <p:cNvSpPr/>
          <p:nvPr/>
        </p:nvSpPr>
        <p:spPr>
          <a:xfrm>
            <a:off x="6826920" y="5710432"/>
            <a:ext cx="5095644" cy="51238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latin typeface="Arial" charset="0"/>
                <a:ea typeface="Arial" charset="0"/>
                <a:cs typeface="Arial" charset="0"/>
              </a:rPr>
              <a:t>Inclusive Growth</a:t>
            </a:r>
          </a:p>
        </p:txBody>
      </p:sp>
      <p:sp>
        <p:nvSpPr>
          <p:cNvPr id="23" name="Rounded Rectangle 39">
            <a:extLst>
              <a:ext uri="{FF2B5EF4-FFF2-40B4-BE49-F238E27FC236}">
                <a16:creationId xmlns:a16="http://schemas.microsoft.com/office/drawing/2014/main" id="{7E73F10E-8B74-4752-AC41-30A044F44FDF}"/>
              </a:ext>
            </a:extLst>
          </p:cNvPr>
          <p:cNvSpPr/>
          <p:nvPr/>
        </p:nvSpPr>
        <p:spPr>
          <a:xfrm>
            <a:off x="6823753" y="4401381"/>
            <a:ext cx="5095644" cy="56362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latin typeface="Arial" charset="0"/>
                <a:ea typeface="Arial" charset="0"/>
                <a:cs typeface="Arial" charset="0"/>
              </a:rPr>
              <a:t> Recovery of resources</a:t>
            </a:r>
          </a:p>
        </p:txBody>
      </p:sp>
      <p:sp>
        <p:nvSpPr>
          <p:cNvPr id="2" name="Rectangle 1"/>
          <p:cNvSpPr/>
          <p:nvPr/>
        </p:nvSpPr>
        <p:spPr>
          <a:xfrm>
            <a:off x="6020469" y="2924895"/>
            <a:ext cx="6699104" cy="830997"/>
          </a:xfrm>
          <a:prstGeom prst="rect">
            <a:avLst/>
          </a:prstGeom>
        </p:spPr>
        <p:txBody>
          <a:bodyPr wrap="square">
            <a:spAutoFit/>
          </a:bodyPr>
          <a:lstStyle/>
          <a:p>
            <a:pPr algn="ctr"/>
            <a:r>
              <a:rPr lang="en-US" sz="2400" b="1" dirty="0">
                <a:solidFill>
                  <a:sysClr val="windowText" lastClr="000000"/>
                </a:solidFill>
                <a:latin typeface="Arial" charset="0"/>
                <a:ea typeface="Arial" charset="0"/>
                <a:cs typeface="Arial" charset="0"/>
              </a:rPr>
              <a:t>   Use of Local and </a:t>
            </a:r>
          </a:p>
          <a:p>
            <a:pPr algn="ctr"/>
            <a:r>
              <a:rPr lang="en-US" sz="2400" b="1" dirty="0">
                <a:solidFill>
                  <a:sysClr val="windowText" lastClr="000000"/>
                </a:solidFill>
                <a:latin typeface="Arial" charset="0"/>
                <a:ea typeface="Arial" charset="0"/>
                <a:cs typeface="Arial" charset="0"/>
              </a:rPr>
              <a:t>Renewable sources</a:t>
            </a:r>
          </a:p>
        </p:txBody>
      </p:sp>
      <p:sp>
        <p:nvSpPr>
          <p:cNvPr id="24" name="Rounded Rectangle 39">
            <a:extLst>
              <a:ext uri="{FF2B5EF4-FFF2-40B4-BE49-F238E27FC236}">
                <a16:creationId xmlns:a16="http://schemas.microsoft.com/office/drawing/2014/main" id="{7E73F10E-8B74-4752-AC41-30A044F44FDF}"/>
              </a:ext>
            </a:extLst>
          </p:cNvPr>
          <p:cNvSpPr/>
          <p:nvPr/>
        </p:nvSpPr>
        <p:spPr>
          <a:xfrm>
            <a:off x="6823753" y="3757798"/>
            <a:ext cx="5095644" cy="56362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latin typeface="Arial" charset="0"/>
                <a:ea typeface="Arial" charset="0"/>
                <a:cs typeface="Arial" charset="0"/>
              </a:rPr>
              <a:t>Extending life of products</a:t>
            </a:r>
          </a:p>
        </p:txBody>
      </p:sp>
      <p:sp>
        <p:nvSpPr>
          <p:cNvPr id="26" name="TextBox 25"/>
          <p:cNvSpPr txBox="1"/>
          <p:nvPr/>
        </p:nvSpPr>
        <p:spPr>
          <a:xfrm>
            <a:off x="1263721" y="208511"/>
            <a:ext cx="8887145" cy="707886"/>
          </a:xfrm>
          <a:prstGeom prst="rect">
            <a:avLst/>
          </a:prstGeom>
          <a:noFill/>
        </p:spPr>
        <p:txBody>
          <a:bodyPr wrap="square" rtlCol="0">
            <a:spAutoFit/>
          </a:bodyPr>
          <a:lstStyle/>
          <a:p>
            <a:r>
              <a:rPr lang="en-US" sz="4000" b="1" dirty="0">
                <a:latin typeface="Arial" charset="0"/>
                <a:ea typeface="Arial" charset="0"/>
                <a:cs typeface="Arial" charset="0"/>
              </a:rPr>
              <a:t>The Transition</a:t>
            </a:r>
            <a:endParaRPr lang="en-US" sz="3600" b="1" dirty="0">
              <a:latin typeface="Arial" charset="0"/>
              <a:ea typeface="Arial" charset="0"/>
              <a:cs typeface="Arial" charset="0"/>
            </a:endParaRPr>
          </a:p>
        </p:txBody>
      </p:sp>
      <p:sp>
        <p:nvSpPr>
          <p:cNvPr id="25" name="TextBox 24">
            <a:extLst>
              <a:ext uri="{FF2B5EF4-FFF2-40B4-BE49-F238E27FC236}">
                <a16:creationId xmlns:a16="http://schemas.microsoft.com/office/drawing/2014/main" id="{8631550B-E643-40C6-A7AE-9593337A5EBD}"/>
              </a:ext>
            </a:extLst>
          </p:cNvPr>
          <p:cNvSpPr txBox="1"/>
          <p:nvPr/>
        </p:nvSpPr>
        <p:spPr>
          <a:xfrm rot="19800000">
            <a:off x="8029640" y="3587155"/>
            <a:ext cx="2965133" cy="400110"/>
          </a:xfrm>
          <a:prstGeom prst="rect">
            <a:avLst/>
          </a:prstGeom>
          <a:solidFill>
            <a:srgbClr val="FFC000"/>
          </a:solidFill>
        </p:spPr>
        <p:txBody>
          <a:bodyPr>
            <a:spAutoFit/>
          </a:bodyPr>
          <a:lstStyle/>
          <a:p>
            <a:pPr algn="ctr" defTabSz="1219170" eaLnBrk="0" fontAlgn="base" latinLnBrk="1" hangingPunct="0">
              <a:spcBef>
                <a:spcPct val="0"/>
              </a:spcBef>
              <a:spcAft>
                <a:spcPct val="0"/>
              </a:spcAft>
              <a:defRPr/>
            </a:pPr>
            <a:r>
              <a:rPr lang="fr-BE" sz="2000" dirty="0">
                <a:solidFill>
                  <a:prstClr val="black">
                    <a:lumMod val="95000"/>
                    <a:lumOff val="5000"/>
                  </a:prstClr>
                </a:solidFill>
                <a:latin typeface="Arial" panose="020B0604020202020204" pitchFamily="34" charset="0"/>
                <a:cs typeface="Arial" panose="020B0604020202020204" pitchFamily="34" charset="0"/>
              </a:rPr>
              <a:t>Responsibile society!!!!</a:t>
            </a:r>
          </a:p>
        </p:txBody>
      </p:sp>
      <p:sp>
        <p:nvSpPr>
          <p:cNvPr id="27" name="Rounded Rectangle 39">
            <a:extLst>
              <a:ext uri="{FF2B5EF4-FFF2-40B4-BE49-F238E27FC236}">
                <a16:creationId xmlns:a16="http://schemas.microsoft.com/office/drawing/2014/main" id="{8D8BD137-E17D-42F4-B3B6-EF5D74098797}"/>
              </a:ext>
            </a:extLst>
          </p:cNvPr>
          <p:cNvSpPr/>
          <p:nvPr/>
        </p:nvSpPr>
        <p:spPr>
          <a:xfrm>
            <a:off x="6820646" y="1766261"/>
            <a:ext cx="5095644" cy="56362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latin typeface="Arial" charset="0"/>
                <a:ea typeface="Arial" charset="0"/>
                <a:cs typeface="Arial" charset="0"/>
              </a:rPr>
              <a:t>Collaborative Consumption</a:t>
            </a:r>
          </a:p>
        </p:txBody>
      </p:sp>
      <p:sp>
        <p:nvSpPr>
          <p:cNvPr id="3" name="TextBox 2">
            <a:extLst>
              <a:ext uri="{FF2B5EF4-FFF2-40B4-BE49-F238E27FC236}">
                <a16:creationId xmlns:a16="http://schemas.microsoft.com/office/drawing/2014/main" id="{77A1205A-AF7B-153C-37AF-BE809160CE7E}"/>
              </a:ext>
            </a:extLst>
          </p:cNvPr>
          <p:cNvSpPr txBox="1"/>
          <p:nvPr/>
        </p:nvSpPr>
        <p:spPr>
          <a:xfrm>
            <a:off x="4924895" y="218186"/>
            <a:ext cx="8887145" cy="707886"/>
          </a:xfrm>
          <a:prstGeom prst="rect">
            <a:avLst/>
          </a:prstGeom>
          <a:noFill/>
        </p:spPr>
        <p:txBody>
          <a:bodyPr wrap="square" rtlCol="0">
            <a:spAutoFit/>
          </a:bodyPr>
          <a:lstStyle/>
          <a:p>
            <a:r>
              <a:rPr lang="en-US" sz="4000" b="1" dirty="0">
                <a:latin typeface="Arial" charset="0"/>
                <a:ea typeface="Arial" charset="0"/>
                <a:cs typeface="Arial" charset="0"/>
              </a:rPr>
              <a:t>or </a:t>
            </a:r>
            <a:r>
              <a:rPr lang="en-US" sz="4000" b="1" dirty="0">
                <a:solidFill>
                  <a:srgbClr val="FF0000"/>
                </a:solidFill>
                <a:latin typeface="Arial" charset="0"/>
                <a:ea typeface="Arial" charset="0"/>
                <a:cs typeface="Arial" charset="0"/>
              </a:rPr>
              <a:t>Transformation</a:t>
            </a:r>
            <a:r>
              <a:rPr lang="en-US" sz="4000" b="1" dirty="0">
                <a:latin typeface="Arial" charset="0"/>
                <a:ea typeface="Arial" charset="0"/>
                <a:cs typeface="Arial" charset="0"/>
              </a:rPr>
              <a:t>?</a:t>
            </a:r>
            <a:r>
              <a:rPr lang="en-US" sz="3600" b="1" dirty="0">
                <a:latin typeface="Arial" charset="0"/>
                <a:ea typeface="Arial" charset="0"/>
                <a:cs typeface="Arial" charset="0"/>
              </a:rPr>
              <a:t> </a:t>
            </a:r>
          </a:p>
        </p:txBody>
      </p:sp>
    </p:spTree>
    <p:extLst>
      <p:ext uri="{BB962C8B-B14F-4D97-AF65-F5344CB8AC3E}">
        <p14:creationId xmlns:p14="http://schemas.microsoft.com/office/powerpoint/2010/main" val="356426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1C86-C323-4FCD-A62E-BC5528A264BC}"/>
              </a:ext>
            </a:extLst>
          </p:cNvPr>
          <p:cNvSpPr>
            <a:spLocks noGrp="1"/>
          </p:cNvSpPr>
          <p:nvPr>
            <p:ph type="title"/>
          </p:nvPr>
        </p:nvSpPr>
        <p:spPr>
          <a:xfrm>
            <a:off x="838200" y="365125"/>
            <a:ext cx="10515600" cy="1325563"/>
          </a:xfrm>
        </p:spPr>
        <p:txBody>
          <a:bodyPr>
            <a:normAutofit/>
          </a:bodyPr>
          <a:lstStyle/>
          <a:p>
            <a:r>
              <a:rPr lang="en-US" sz="4000" b="1" dirty="0">
                <a:latin typeface="Arial" charset="0"/>
                <a:ea typeface="Arial" charset="0"/>
                <a:cs typeface="Arial" charset="0"/>
              </a:rPr>
              <a:t>Understanding Circular Economy </a:t>
            </a:r>
            <a:endParaRPr lang="en-IN" sz="4000" b="1" dirty="0">
              <a:latin typeface="Arial" charset="0"/>
              <a:ea typeface="Arial" charset="0"/>
              <a:cs typeface="Arial" charset="0"/>
            </a:endParaRPr>
          </a:p>
        </p:txBody>
      </p:sp>
      <p:graphicFrame>
        <p:nvGraphicFramePr>
          <p:cNvPr id="5" name="Content Placeholder 2">
            <a:extLst>
              <a:ext uri="{FF2B5EF4-FFF2-40B4-BE49-F238E27FC236}">
                <a16:creationId xmlns:a16="http://schemas.microsoft.com/office/drawing/2014/main" id="{7FEB69D7-122C-4319-AD01-61899E23ACF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4051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0206EB-7633-426F-8700-036311283633}"/>
              </a:ext>
            </a:extLst>
          </p:cNvPr>
          <p:cNvSpPr txBox="1"/>
          <p:nvPr/>
        </p:nvSpPr>
        <p:spPr>
          <a:xfrm>
            <a:off x="216917" y="977982"/>
            <a:ext cx="11285819" cy="5779916"/>
          </a:xfrm>
          <a:prstGeom prst="rect">
            <a:avLst/>
          </a:prstGeom>
          <a:noFill/>
        </p:spPr>
        <p:txBody>
          <a:bodyPr wrap="square">
            <a:spAutoFit/>
          </a:bodyPr>
          <a:lstStyle/>
          <a:p>
            <a:pPr algn="just">
              <a:lnSpc>
                <a:spcPct val="115000"/>
              </a:lnSpc>
            </a:pPr>
            <a:r>
              <a:rPr lang="en-US" sz="19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Definition by EU</a:t>
            </a:r>
            <a:r>
              <a:rPr lang="en-US" sz="19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In a circular economy, the value of products and materials is maintained for as long as possible. Waste and resource use are </a:t>
            </a:r>
            <a:r>
              <a:rPr lang="en-US" sz="19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minimised</a:t>
            </a:r>
            <a:r>
              <a:rPr lang="en-US" sz="19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when a product reaches the end of its life, it is used again to create further value. This can bring major economic benefits, contributing to innovation, growth, and job creation.</a:t>
            </a:r>
            <a:endParaRPr lang="en-GB" sz="19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15000"/>
              </a:lnSpc>
            </a:pPr>
            <a:r>
              <a:rPr lang="en-US" sz="1900" dirty="0">
                <a:effectLst/>
                <a:latin typeface="Arial" panose="020B0604020202020204" pitchFamily="34" charset="0"/>
                <a:ea typeface="Times New Roman" panose="02020603050405020304" pitchFamily="18" charset="0"/>
                <a:cs typeface="Arial" panose="020B0604020202020204" pitchFamily="34" charset="0"/>
              </a:rPr>
              <a:t> </a:t>
            </a:r>
            <a:endParaRPr lang="en-GB" sz="19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15000"/>
              </a:lnSpc>
            </a:pPr>
            <a:r>
              <a:rPr lang="en-US" sz="19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Definition by Ellen MacArthur</a:t>
            </a:r>
            <a:r>
              <a:rPr lang="en-US" sz="19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 circular economy is based on the principles of designing out waste and pollution, keeping products and materials in use, and regenerating natural systems.</a:t>
            </a:r>
            <a:endParaRPr lang="en-GB" sz="19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15000"/>
              </a:lnSpc>
            </a:pPr>
            <a:r>
              <a:rPr lang="en-US" sz="1900" dirty="0">
                <a:effectLst/>
                <a:latin typeface="Arial" panose="020B0604020202020204" pitchFamily="34" charset="0"/>
                <a:ea typeface="Times New Roman" panose="02020603050405020304" pitchFamily="18" charset="0"/>
                <a:cs typeface="Arial" panose="020B0604020202020204" pitchFamily="34" charset="0"/>
              </a:rPr>
              <a:t> </a:t>
            </a:r>
            <a:endParaRPr lang="en-GB" sz="19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15000"/>
              </a:lnSpc>
            </a:pPr>
            <a:r>
              <a:rPr lang="en-US" sz="1900" b="1" dirty="0">
                <a:effectLst/>
                <a:latin typeface="Arial" panose="020B0604020202020204" pitchFamily="34" charset="0"/>
                <a:ea typeface="Times New Roman" panose="02020603050405020304" pitchFamily="18" charset="0"/>
                <a:cs typeface="Arial" panose="020B0604020202020204" pitchFamily="34" charset="0"/>
              </a:rPr>
              <a:t>Definition as per Circular Economy Law in China</a:t>
            </a:r>
            <a:r>
              <a:rPr lang="en-US" sz="1900" dirty="0">
                <a:effectLst/>
                <a:latin typeface="Arial" panose="020B0604020202020204" pitchFamily="34" charset="0"/>
                <a:ea typeface="Times New Roman" panose="02020603050405020304" pitchFamily="18" charset="0"/>
                <a:cs typeface="Arial" panose="020B0604020202020204" pitchFamily="34" charset="0"/>
              </a:rPr>
              <a:t> - The Circular Economy herein is the general term for the activities of </a:t>
            </a:r>
            <a:r>
              <a:rPr lang="en-US" sz="1900" i="1" dirty="0">
                <a:effectLst/>
                <a:latin typeface="Arial" panose="020B0604020202020204" pitchFamily="34" charset="0"/>
                <a:ea typeface="Times New Roman" panose="02020603050405020304" pitchFamily="18" charset="0"/>
                <a:cs typeface="Arial" panose="020B0604020202020204" pitchFamily="34" charset="0"/>
              </a:rPr>
              <a:t>decrement</a:t>
            </a:r>
            <a:r>
              <a:rPr lang="en-US" sz="1900" dirty="0">
                <a:effectLst/>
                <a:latin typeface="Arial" panose="020B0604020202020204" pitchFamily="34" charset="0"/>
                <a:ea typeface="Times New Roman" panose="02020603050405020304" pitchFamily="18" charset="0"/>
                <a:cs typeface="Arial" panose="020B0604020202020204" pitchFamily="34" charset="0"/>
              </a:rPr>
              <a:t>, </a:t>
            </a:r>
            <a:r>
              <a:rPr lang="en-US" sz="1900" i="1" dirty="0">
                <a:effectLst/>
                <a:latin typeface="Arial" panose="020B0604020202020204" pitchFamily="34" charset="0"/>
                <a:ea typeface="Times New Roman" panose="02020603050405020304" pitchFamily="18" charset="0"/>
                <a:cs typeface="Arial" panose="020B0604020202020204" pitchFamily="34" charset="0"/>
              </a:rPr>
              <a:t>recycling </a:t>
            </a:r>
            <a:r>
              <a:rPr lang="en-US" sz="1900" dirty="0">
                <a:effectLst/>
                <a:latin typeface="Arial" panose="020B0604020202020204" pitchFamily="34" charset="0"/>
                <a:ea typeface="Times New Roman" panose="02020603050405020304" pitchFamily="18" charset="0"/>
                <a:cs typeface="Arial" panose="020B0604020202020204" pitchFamily="34" charset="0"/>
              </a:rPr>
              <a:t>and </a:t>
            </a:r>
            <a:r>
              <a:rPr lang="en-US" sz="1900" i="1" dirty="0">
                <a:effectLst/>
                <a:latin typeface="Arial" panose="020B0604020202020204" pitchFamily="34" charset="0"/>
                <a:ea typeface="Times New Roman" panose="02020603050405020304" pitchFamily="18" charset="0"/>
                <a:cs typeface="Arial" panose="020B0604020202020204" pitchFamily="34" charset="0"/>
              </a:rPr>
              <a:t>resource recovery</a:t>
            </a:r>
            <a:r>
              <a:rPr lang="en-US" sz="1900" dirty="0">
                <a:effectLst/>
                <a:latin typeface="Arial" panose="020B0604020202020204" pitchFamily="34" charset="0"/>
                <a:ea typeface="Times New Roman" panose="02020603050405020304" pitchFamily="18" charset="0"/>
                <a:cs typeface="Arial" panose="020B0604020202020204" pitchFamily="34" charset="0"/>
              </a:rPr>
              <a:t> in production, circulation, and consumption.</a:t>
            </a:r>
            <a:endParaRPr lang="en-GB" sz="19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15000"/>
              </a:lnSpc>
              <a:buFont typeface="Arial" panose="020B0604020202020204" pitchFamily="34" charset="0"/>
              <a:buChar char="-"/>
            </a:pPr>
            <a:r>
              <a:rPr lang="en-US" sz="1900" dirty="0">
                <a:effectLst/>
                <a:latin typeface="Arial" panose="020B0604020202020204" pitchFamily="34" charset="0"/>
                <a:ea typeface="Times New Roman" panose="02020603050405020304" pitchFamily="18" charset="0"/>
                <a:cs typeface="Arial" panose="020B0604020202020204" pitchFamily="34" charset="0"/>
              </a:rPr>
              <a:t>Decrement herein means the reduction of the resource consumption and waste generation in production, circulation, and consumption.</a:t>
            </a:r>
            <a:endParaRPr lang="en-GB" sz="19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15000"/>
              </a:lnSpc>
              <a:buFont typeface="Arial" panose="020B0604020202020204" pitchFamily="34" charset="0"/>
              <a:buChar char="-"/>
            </a:pPr>
            <a:r>
              <a:rPr lang="en-US" sz="1900" dirty="0">
                <a:effectLst/>
                <a:latin typeface="Arial" panose="020B0604020202020204" pitchFamily="34" charset="0"/>
                <a:ea typeface="Times New Roman" panose="02020603050405020304" pitchFamily="18" charset="0"/>
                <a:cs typeface="Arial" panose="020B0604020202020204" pitchFamily="34" charset="0"/>
              </a:rPr>
              <a:t>Recycling herein means the direct use of wastes as products, or the use of wastes as products after the repair, renovation or reproduction of them, or the use of wastes, wholly or partly, as parts of other products.</a:t>
            </a:r>
            <a:endParaRPr lang="en-GB" sz="19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15000"/>
              </a:lnSpc>
              <a:buFont typeface="Arial" panose="020B0604020202020204" pitchFamily="34" charset="0"/>
              <a:buChar char="-"/>
            </a:pPr>
            <a:r>
              <a:rPr lang="en-IN" sz="1900" dirty="0">
                <a:effectLst/>
                <a:latin typeface="Arial" panose="020B0604020202020204" pitchFamily="34" charset="0"/>
                <a:ea typeface="Calibri" panose="020F0502020204030204" pitchFamily="34" charset="0"/>
                <a:cs typeface="Arial" panose="020B0604020202020204" pitchFamily="34" charset="0"/>
              </a:rPr>
              <a:t>Resource recovery herein means the direct use of wastes as raw material, or waste regeneration.</a:t>
            </a:r>
            <a:endParaRPr lang="en-GB" sz="1900"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18D45397-DE0E-8BB9-F8F2-83FF3BF18CFC}"/>
              </a:ext>
            </a:extLst>
          </p:cNvPr>
          <p:cNvSpPr txBox="1"/>
          <p:nvPr/>
        </p:nvSpPr>
        <p:spPr>
          <a:xfrm>
            <a:off x="2662266" y="100102"/>
            <a:ext cx="6111240" cy="646331"/>
          </a:xfrm>
          <a:prstGeom prst="rect">
            <a:avLst/>
          </a:prstGeom>
          <a:noFill/>
        </p:spPr>
        <p:txBody>
          <a:bodyPr wrap="square">
            <a:spAutoFit/>
          </a:bodyPr>
          <a:lstStyle/>
          <a:p>
            <a:r>
              <a:rPr lang="en-US" sz="3600" b="1" dirty="0">
                <a:latin typeface="Arial" charset="0"/>
                <a:ea typeface="Arial" charset="0"/>
                <a:cs typeface="Arial" charset="0"/>
              </a:rPr>
              <a:t>Defining Circular Economy </a:t>
            </a:r>
            <a:endParaRPr lang="en-IN" sz="3600" dirty="0"/>
          </a:p>
        </p:txBody>
      </p:sp>
    </p:spTree>
    <p:extLst>
      <p:ext uri="{BB962C8B-B14F-4D97-AF65-F5344CB8AC3E}">
        <p14:creationId xmlns:p14="http://schemas.microsoft.com/office/powerpoint/2010/main" val="2816116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ircular economy">
            <a:extLst>
              <a:ext uri="{FF2B5EF4-FFF2-40B4-BE49-F238E27FC236}">
                <a16:creationId xmlns:a16="http://schemas.microsoft.com/office/drawing/2014/main" id="{ED0F09BF-B117-AEFF-E83B-F513C57A01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12" r="1" b="1"/>
          <a:stretch/>
        </p:blipFill>
        <p:spPr bwMode="auto">
          <a:xfrm>
            <a:off x="603671" y="-107878"/>
            <a:ext cx="1158832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3F29AB-C0B2-C592-FE76-DC9689A6EF09}"/>
              </a:ext>
            </a:extLst>
          </p:cNvPr>
          <p:cNvSpPr>
            <a:spLocks noGrp="1"/>
          </p:cNvSpPr>
          <p:nvPr>
            <p:ph type="ctrTitle"/>
          </p:nvPr>
        </p:nvSpPr>
        <p:spPr>
          <a:xfrm>
            <a:off x="1166649" y="721805"/>
            <a:ext cx="3874686" cy="2147520"/>
          </a:xfrm>
        </p:spPr>
        <p:txBody>
          <a:bodyPr vert="horz" lIns="91440" tIns="45720" rIns="91440" bIns="45720" rtlCol="0" anchor="ctr">
            <a:normAutofit/>
          </a:bodyPr>
          <a:lstStyle/>
          <a:p>
            <a:pPr algn="l"/>
            <a:r>
              <a:rPr lang="en-US" sz="2400" b="1" i="0" dirty="0">
                <a:effectLst/>
              </a:rPr>
              <a:t>The key principles of a circular economy are to reduce consumption of natural resources, and reuse materials </a:t>
            </a:r>
            <a:r>
              <a:rPr lang="en-US" sz="2400" b="1" i="0" u="sng" dirty="0">
                <a:effectLst/>
              </a:rPr>
              <a:t>before </a:t>
            </a:r>
            <a:r>
              <a:rPr lang="en-US" sz="2400" b="1" i="0" dirty="0">
                <a:effectLst/>
              </a:rPr>
              <a:t>recycling them</a:t>
            </a:r>
            <a:endParaRPr lang="en-US" sz="2400" b="1" dirty="0"/>
          </a:p>
        </p:txBody>
      </p:sp>
      <p:sp>
        <p:nvSpPr>
          <p:cNvPr id="7" name="TextBox 6">
            <a:extLst>
              <a:ext uri="{FF2B5EF4-FFF2-40B4-BE49-F238E27FC236}">
                <a16:creationId xmlns:a16="http://schemas.microsoft.com/office/drawing/2014/main" id="{0A204D47-690D-A95E-814B-E948B5408FD5}"/>
              </a:ext>
            </a:extLst>
          </p:cNvPr>
          <p:cNvSpPr txBox="1"/>
          <p:nvPr/>
        </p:nvSpPr>
        <p:spPr>
          <a:xfrm>
            <a:off x="1166649" y="3379979"/>
            <a:ext cx="3874685" cy="318635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dirty="0">
                <a:effectLst/>
              </a:rPr>
              <a:t>At present, </a:t>
            </a:r>
            <a:r>
              <a:rPr lang="en-US" b="0" i="0" u="sng" dirty="0">
                <a:effectLst/>
              </a:rPr>
              <a:t>only 12% of secondary materials and resources </a:t>
            </a:r>
            <a:r>
              <a:rPr lang="en-US" b="0" i="0" dirty="0">
                <a:effectLst/>
              </a:rPr>
              <a:t>in the EU are returned to the economy after use</a:t>
            </a:r>
          </a:p>
          <a:p>
            <a:pPr indent="-228600">
              <a:lnSpc>
                <a:spcPct val="90000"/>
              </a:lnSpc>
              <a:spcAft>
                <a:spcPts val="600"/>
              </a:spcAft>
              <a:buFont typeface="Arial" panose="020B0604020202020204" pitchFamily="34" charset="0"/>
              <a:buChar char="•"/>
            </a:pPr>
            <a:r>
              <a:rPr lang="en-US" b="0" i="0" dirty="0">
                <a:effectLst/>
              </a:rPr>
              <a:t>Less than </a:t>
            </a:r>
            <a:r>
              <a:rPr lang="en-US" b="0" i="0" u="none" strike="noStrike" dirty="0">
                <a:effectLst/>
                <a:hlinkClick r:id="rId3" tooltip="https://www.greenbiz.com/article/fashions-latest-trend-why-hm-other-big-brands-are-investing-garment-recycling#:~:text=Worldwide%2C%2087%20percent%20of%20material,recycled%20to%20produce%20new%20clothing.">
                  <a:extLst>
                    <a:ext uri="{A12FA001-AC4F-418D-AE19-62706E023703}">
                      <ahyp:hlinkClr xmlns:ahyp="http://schemas.microsoft.com/office/drawing/2018/hyperlinkcolor" val="tx"/>
                    </a:ext>
                  </a:extLst>
                </a:hlinkClick>
              </a:rPr>
              <a:t>1% of clothing material</a:t>
            </a:r>
            <a:r>
              <a:rPr lang="en-US" b="0" i="0" dirty="0">
                <a:effectLst/>
              </a:rPr>
              <a:t> is recycled to make new clothing.</a:t>
            </a:r>
          </a:p>
          <a:p>
            <a:pPr indent="-228600">
              <a:lnSpc>
                <a:spcPct val="90000"/>
              </a:lnSpc>
              <a:spcAft>
                <a:spcPts val="600"/>
              </a:spcAft>
              <a:buFont typeface="Arial" panose="020B0604020202020204" pitchFamily="34" charset="0"/>
              <a:buChar char="•"/>
            </a:pPr>
            <a:r>
              <a:rPr lang="en-US" b="0" i="0" dirty="0">
                <a:effectLst/>
              </a:rPr>
              <a:t> 55% </a:t>
            </a:r>
            <a:r>
              <a:rPr lang="en-US" b="0" i="0" u="none" strike="noStrike" dirty="0">
                <a:effectLst/>
                <a:hlinkClick r:id="rId4" tooltip="https://graphics.reuters.com/ENVIRONMENT-PLASTIC/0100B275155/index.html">
                  <a:extLst>
                    <a:ext uri="{A12FA001-AC4F-418D-AE19-62706E023703}">
                      <ahyp:hlinkClr xmlns:ahyp="http://schemas.microsoft.com/office/drawing/2018/hyperlinkcolor" val="tx"/>
                    </a:ext>
                  </a:extLst>
                </a:hlinkClick>
              </a:rPr>
              <a:t>of plastic waste</a:t>
            </a:r>
            <a:r>
              <a:rPr lang="en-US" b="0" i="0" dirty="0">
                <a:effectLst/>
              </a:rPr>
              <a:t> is discarded rather than recycled.</a:t>
            </a:r>
          </a:p>
          <a:p>
            <a:pPr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285488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8BF1-EE3A-4AD8-BC68-C3F15D6907C3}"/>
              </a:ext>
            </a:extLst>
          </p:cNvPr>
          <p:cNvSpPr>
            <a:spLocks noGrp="1"/>
          </p:cNvSpPr>
          <p:nvPr>
            <p:ph type="title"/>
          </p:nvPr>
        </p:nvSpPr>
        <p:spPr>
          <a:xfrm>
            <a:off x="2339327" y="-157355"/>
            <a:ext cx="8911687" cy="1280890"/>
          </a:xfrm>
        </p:spPr>
        <p:txBody>
          <a:bodyPr>
            <a:normAutofit/>
          </a:bodyPr>
          <a:lstStyle/>
          <a:p>
            <a:r>
              <a:rPr lang="en-IN" sz="3600" b="1" dirty="0">
                <a:latin typeface="Arial" charset="0"/>
                <a:ea typeface="Arial" charset="0"/>
                <a:cs typeface="Arial" charset="0"/>
              </a:rPr>
              <a:t>Circularity– 3R Plus 3Rs (and more..)</a:t>
            </a:r>
            <a:endParaRPr lang="en-GB" sz="3600" b="1" dirty="0">
              <a:latin typeface="Arial" charset="0"/>
              <a:ea typeface="Arial" charset="0"/>
              <a:cs typeface="Arial" charset="0"/>
            </a:endParaRPr>
          </a:p>
        </p:txBody>
      </p:sp>
      <p:pic>
        <p:nvPicPr>
          <p:cNvPr id="4" name="Picture 3">
            <a:extLst>
              <a:ext uri="{FF2B5EF4-FFF2-40B4-BE49-F238E27FC236}">
                <a16:creationId xmlns:a16="http://schemas.microsoft.com/office/drawing/2014/main" id="{02FB0B32-BFA1-4283-9137-6E71290424E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4873" y="1123535"/>
            <a:ext cx="6467800" cy="5879990"/>
          </a:xfrm>
          <a:prstGeom prst="rect">
            <a:avLst/>
          </a:prstGeom>
          <a:noFill/>
          <a:ln>
            <a:noFill/>
          </a:ln>
        </p:spPr>
      </p:pic>
      <p:sp>
        <p:nvSpPr>
          <p:cNvPr id="5" name="Arrow: Right 4">
            <a:extLst>
              <a:ext uri="{FF2B5EF4-FFF2-40B4-BE49-F238E27FC236}">
                <a16:creationId xmlns:a16="http://schemas.microsoft.com/office/drawing/2014/main" id="{CDDD2AED-4DE7-4C63-95D5-AAA98734DBCA}"/>
              </a:ext>
            </a:extLst>
          </p:cNvPr>
          <p:cNvSpPr/>
          <p:nvPr/>
        </p:nvSpPr>
        <p:spPr>
          <a:xfrm rot="20984686">
            <a:off x="3705803" y="3553391"/>
            <a:ext cx="978408"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IN" dirty="0">
              <a:solidFill>
                <a:prstClr val="white"/>
              </a:solidFill>
              <a:latin typeface="맑은 고딕"/>
            </a:endParaRPr>
          </a:p>
        </p:txBody>
      </p:sp>
      <p:sp>
        <p:nvSpPr>
          <p:cNvPr id="6" name="Arrow: Right 5">
            <a:extLst>
              <a:ext uri="{FF2B5EF4-FFF2-40B4-BE49-F238E27FC236}">
                <a16:creationId xmlns:a16="http://schemas.microsoft.com/office/drawing/2014/main" id="{D4512B90-DD95-40D6-BC41-F626D2B90D29}"/>
              </a:ext>
            </a:extLst>
          </p:cNvPr>
          <p:cNvSpPr/>
          <p:nvPr/>
        </p:nvSpPr>
        <p:spPr>
          <a:xfrm rot="19217180">
            <a:off x="4775448" y="4922642"/>
            <a:ext cx="978408"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IN" dirty="0">
              <a:solidFill>
                <a:prstClr val="white"/>
              </a:solidFill>
              <a:latin typeface="맑은 고딕"/>
            </a:endParaRPr>
          </a:p>
        </p:txBody>
      </p:sp>
      <p:sp>
        <p:nvSpPr>
          <p:cNvPr id="7" name="Arrow: Right 6">
            <a:extLst>
              <a:ext uri="{FF2B5EF4-FFF2-40B4-BE49-F238E27FC236}">
                <a16:creationId xmlns:a16="http://schemas.microsoft.com/office/drawing/2014/main" id="{5935C7E1-5C89-46C8-B6F0-31612284C1FD}"/>
              </a:ext>
            </a:extLst>
          </p:cNvPr>
          <p:cNvSpPr/>
          <p:nvPr/>
        </p:nvSpPr>
        <p:spPr>
          <a:xfrm rot="1370668">
            <a:off x="3899076" y="1866718"/>
            <a:ext cx="978408"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en-IN" dirty="0">
              <a:solidFill>
                <a:prstClr val="white"/>
              </a:solidFill>
              <a:latin typeface="맑은 고딕"/>
            </a:endParaRPr>
          </a:p>
        </p:txBody>
      </p:sp>
      <p:sp>
        <p:nvSpPr>
          <p:cNvPr id="8" name="Rectangle 7">
            <a:extLst>
              <a:ext uri="{FF2B5EF4-FFF2-40B4-BE49-F238E27FC236}">
                <a16:creationId xmlns:a16="http://schemas.microsoft.com/office/drawing/2014/main" id="{EF640A5B-8F82-4BD6-AA9C-A728F91BF289}"/>
              </a:ext>
            </a:extLst>
          </p:cNvPr>
          <p:cNvSpPr/>
          <p:nvPr/>
        </p:nvSpPr>
        <p:spPr>
          <a:xfrm>
            <a:off x="9529068" y="6371994"/>
            <a:ext cx="1721946" cy="276999"/>
          </a:xfrm>
          <a:prstGeom prst="rect">
            <a:avLst/>
          </a:prstGeom>
        </p:spPr>
        <p:txBody>
          <a:bodyPr wrap="none">
            <a:spAutoFit/>
          </a:bodyPr>
          <a:lstStyle/>
          <a:p>
            <a:r>
              <a:rPr lang="en-GB" sz="1200" dirty="0"/>
              <a:t>© Dr. Prasad Modak </a:t>
            </a:r>
          </a:p>
        </p:txBody>
      </p:sp>
    </p:spTree>
    <p:extLst>
      <p:ext uri="{BB962C8B-B14F-4D97-AF65-F5344CB8AC3E}">
        <p14:creationId xmlns:p14="http://schemas.microsoft.com/office/powerpoint/2010/main" val="1440774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94095B1CCFC74C9D9B1F29EDCF433F" ma:contentTypeVersion="4" ma:contentTypeDescription="Create a new document." ma:contentTypeScope="" ma:versionID="198404003c87041c27e16d90cc731fc5">
  <xsd:schema xmlns:xsd="http://www.w3.org/2001/XMLSchema" xmlns:xs="http://www.w3.org/2001/XMLSchema" xmlns:p="http://schemas.microsoft.com/office/2006/metadata/properties" xmlns:ns3="e36c599c-c325-4571-802e-ff032f2c8704" targetNamespace="http://schemas.microsoft.com/office/2006/metadata/properties" ma:root="true" ma:fieldsID="68746d5a6c151291a72085cbe2256f10" ns3:_="">
    <xsd:import namespace="e36c599c-c325-4571-802e-ff032f2c870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6c599c-c325-4571-802e-ff032f2c87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985A2E-7E01-4F3A-9223-49F5D0244C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6c599c-c325-4571-802e-ff032f2c87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D069D4-FE8D-4070-ACD8-ADD5D57B5055}">
  <ds:schemaRefs>
    <ds:schemaRef ds:uri="e36c599c-c325-4571-802e-ff032f2c8704"/>
    <ds:schemaRef ds:uri="http://purl.org/dc/elements/1.1/"/>
    <ds:schemaRef ds:uri="http://schemas.microsoft.com/office/2006/documentManagement/types"/>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81B7942A-D6AC-41C9-9795-EBA0969BC0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445</TotalTime>
  <Words>1939</Words>
  <Application>Microsoft Office PowerPoint</Application>
  <PresentationFormat>Widescreen</PresentationFormat>
  <Paragraphs>234</Paragraphs>
  <Slides>28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맑은 고딕</vt:lpstr>
      <vt:lpstr>acumin-pro</vt:lpstr>
      <vt:lpstr>Arial</vt:lpstr>
      <vt:lpstr>Calibri</vt:lpstr>
      <vt:lpstr>Calibri Light</vt:lpstr>
      <vt:lpstr>Courier New</vt:lpstr>
      <vt:lpstr>Garamond</vt:lpstr>
      <vt:lpstr>Montserrat</vt:lpstr>
      <vt:lpstr>Times New Roman</vt:lpstr>
      <vt:lpstr>Verdana</vt:lpstr>
      <vt:lpstr>Office Theme</vt:lpstr>
      <vt:lpstr>Circular Economy for Sustainability</vt:lpstr>
      <vt:lpstr>Resource Security </vt:lpstr>
      <vt:lpstr>Economic growth, resource depletion and degradation</vt:lpstr>
      <vt:lpstr>PowerPoint Presentation</vt:lpstr>
      <vt:lpstr>PowerPoint Presentation</vt:lpstr>
      <vt:lpstr>Understanding Circular Economy </vt:lpstr>
      <vt:lpstr>PowerPoint Presentation</vt:lpstr>
      <vt:lpstr>The key principles of a circular economy are to reduce consumption of natural resources, and reuse materials before recycling them</vt:lpstr>
      <vt:lpstr>Circularity– 3R Plus 3Rs (and more..)</vt:lpstr>
      <vt:lpstr>PowerPoint Presentation</vt:lpstr>
      <vt:lpstr>Four Circles of Circular Economy</vt:lpstr>
      <vt:lpstr>PowerPoint Presentation</vt:lpstr>
      <vt:lpstr>PowerPoint Presentation</vt:lpstr>
      <vt:lpstr>Circular strategies across life cycle (12Rs)  </vt:lpstr>
      <vt:lpstr>Sustainable Procurement is an important driver to circular economy “upstream”.  It links production with consumption </vt:lpstr>
      <vt:lpstr>Extended Producer Responsibility : The SHIFT and PUSH in India : “From Downstream to Upstream”</vt:lpstr>
      <vt:lpstr>PowerPoint Presentation</vt:lpstr>
      <vt:lpstr> Is there a “Socially optimal recycling rate?” Evidence from Japan </vt:lpstr>
      <vt:lpstr>Kinnaman’s 10% conclusion </vt:lpstr>
      <vt:lpstr>Circularity and Carbon Neutrality </vt:lpstr>
      <vt:lpstr>Bioeconomy</vt:lpstr>
      <vt:lpstr>The concept of bioeconomy goes far beyond the (“brown”?) circular economy</vt:lpstr>
      <vt:lpstr>PowerPoint Presentation</vt:lpstr>
      <vt:lpstr>PowerPoint Presentation</vt:lpstr>
      <vt:lpstr>No Easy Solutions </vt:lpstr>
      <vt:lpstr>Risks of circularity </vt:lpstr>
      <vt:lpstr>Sadly, there are no 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Circular Economy</dc:title>
  <dc:creator>Prasad Modak</dc:creator>
  <cp:lastModifiedBy>Prasad Modak</cp:lastModifiedBy>
  <cp:revision>7</cp:revision>
  <dcterms:created xsi:type="dcterms:W3CDTF">2022-07-17T04:00:27Z</dcterms:created>
  <dcterms:modified xsi:type="dcterms:W3CDTF">2023-05-13T02:03:18Z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0x0101009F94095B1CCFC74C9D9B1F29EDCF433F</vt:lpwstr>
  </property>
</Properties>
</file>